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778" r:id="rId2"/>
    <p:sldId id="707" r:id="rId3"/>
    <p:sldId id="682" r:id="rId4"/>
    <p:sldId id="810" r:id="rId5"/>
    <p:sldId id="780" r:id="rId6"/>
    <p:sldId id="712" r:id="rId7"/>
    <p:sldId id="785" r:id="rId8"/>
    <p:sldId id="788" r:id="rId9"/>
    <p:sldId id="803" r:id="rId10"/>
    <p:sldId id="804" r:id="rId11"/>
    <p:sldId id="793" r:id="rId12"/>
    <p:sldId id="786" r:id="rId13"/>
    <p:sldId id="792" r:id="rId14"/>
    <p:sldId id="802" r:id="rId15"/>
    <p:sldId id="791" r:id="rId16"/>
    <p:sldId id="805" r:id="rId17"/>
    <p:sldId id="808" r:id="rId18"/>
    <p:sldId id="807" r:id="rId19"/>
    <p:sldId id="806" r:id="rId20"/>
    <p:sldId id="811" r:id="rId21"/>
    <p:sldId id="809" r:id="rId22"/>
    <p:sldId id="732" r:id="rId23"/>
    <p:sldId id="644" r:id="rId24"/>
  </p:sldIdLst>
  <p:sldSz cx="9144000" cy="5143500" type="screen16x9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66FF"/>
    <a:srgbClr val="FF5050"/>
    <a:srgbClr val="FFFF00"/>
    <a:srgbClr val="008080"/>
    <a:srgbClr val="028842"/>
    <a:srgbClr val="8A0000"/>
    <a:srgbClr val="F2340E"/>
    <a:srgbClr val="99CC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86" autoAdjust="0"/>
    <p:restoredTop sz="86441" autoAdjust="0"/>
  </p:normalViewPr>
  <p:slideViewPr>
    <p:cSldViewPr>
      <p:cViewPr>
        <p:scale>
          <a:sx n="110" d="100"/>
          <a:sy n="110" d="100"/>
        </p:scale>
        <p:origin x="-930" y="-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09209650441879E-4"/>
          <c:y val="0"/>
          <c:w val="0.99917827375712021"/>
          <c:h val="0.90391553246478507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1857664"/>
        <c:axId val="71859200"/>
        <c:axId val="0"/>
      </c:bar3DChart>
      <c:catAx>
        <c:axId val="7185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1859200"/>
        <c:crosses val="autoZero"/>
        <c:auto val="1"/>
        <c:lblAlgn val="ctr"/>
        <c:lblOffset val="100"/>
        <c:noMultiLvlLbl val="0"/>
      </c:catAx>
      <c:valAx>
        <c:axId val="71859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185766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44" cy="49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0" tIns="46485" rIns="92970" bIns="46485" numCol="1" anchor="t" anchorCtr="0" compatLnSpc="1">
            <a:prstTxWarp prst="textNoShape">
              <a:avLst/>
            </a:prstTxWarp>
          </a:bodyPr>
          <a:lstStyle>
            <a:lvl1pPr defTabSz="929840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29" y="0"/>
            <a:ext cx="2944644" cy="49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0" tIns="46485" rIns="92970" bIns="46485" numCol="1" anchor="t" anchorCtr="0" compatLnSpc="1">
            <a:prstTxWarp prst="textNoShape">
              <a:avLst/>
            </a:prstTxWarp>
          </a:bodyPr>
          <a:lstStyle>
            <a:lvl1pPr algn="r" defTabSz="929840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7860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8" y="4689397"/>
            <a:ext cx="5439101" cy="444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0" tIns="46485" rIns="92970" bIns="46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7204"/>
            <a:ext cx="2944644" cy="49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0" tIns="46485" rIns="92970" bIns="46485" numCol="1" anchor="b" anchorCtr="0" compatLnSpc="1">
            <a:prstTxWarp prst="textNoShape">
              <a:avLst/>
            </a:prstTxWarp>
          </a:bodyPr>
          <a:lstStyle>
            <a:lvl1pPr defTabSz="929840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29" y="9377204"/>
            <a:ext cx="2944644" cy="49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0" tIns="46485" rIns="92970" bIns="46485" numCol="1" anchor="b" anchorCtr="0" compatLnSpc="1">
            <a:prstTxWarp prst="textNoShape">
              <a:avLst/>
            </a:prstTxWarp>
          </a:bodyPr>
          <a:lstStyle>
            <a:lvl1pPr algn="r" defTabSz="92752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503D825-286A-43BA-8325-B9AC7C784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2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CEC6671E-3558-4958-B526-712932F89030}" type="slidenum">
              <a:rPr lang="ru-RU" smtClean="0">
                <a:latin typeface="Arial" pitchFamily="34" charset="0"/>
                <a:ea typeface="MS PGothic" pitchFamily="34" charset="-128"/>
              </a:rPr>
              <a:pPr defTabSz="930275"/>
              <a:t>1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1A77A2D3-99DD-4115-AE2A-6FCDFF640D72}" type="slidenum">
              <a:rPr lang="ru-RU" smtClean="0">
                <a:latin typeface="Arial" pitchFamily="34" charset="0"/>
                <a:ea typeface="MS PGothic" pitchFamily="34" charset="-128"/>
              </a:rPr>
              <a:pPr defTabSz="930275"/>
              <a:t>7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53724E33-FB4D-4CF3-9018-13209805F0C6}" type="slidenum">
              <a:rPr lang="ru-RU" smtClean="0">
                <a:latin typeface="Arial" pitchFamily="34" charset="0"/>
                <a:ea typeface="MS PGothic" pitchFamily="34" charset="-128"/>
              </a:rPr>
              <a:pPr defTabSz="930275"/>
              <a:t>11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63BB779-F2B7-44FF-9DF0-3DD13509E9E8}" type="slidenum">
              <a:rPr lang="ru-RU" smtClean="0">
                <a:latin typeface="Arial" pitchFamily="34" charset="0"/>
                <a:ea typeface="MS PGothic" pitchFamily="34" charset="-128"/>
              </a:rPr>
              <a:pPr defTabSz="930275"/>
              <a:t>13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D8770DCB-F83F-4128-8CE1-C323A94B2F71}" type="slidenum">
              <a:rPr lang="ru-RU" smtClean="0">
                <a:latin typeface="Arial" pitchFamily="34" charset="0"/>
                <a:ea typeface="MS PGothic" pitchFamily="34" charset="-128"/>
              </a:rPr>
              <a:pPr defTabSz="930275"/>
              <a:t>14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98E39863-AC2B-4B6A-86B6-A060DF3787DB}" type="slidenum">
              <a:rPr lang="ru-RU" smtClean="0">
                <a:latin typeface="Arial" pitchFamily="34" charset="0"/>
                <a:ea typeface="MS PGothic" pitchFamily="34" charset="-128"/>
              </a:rPr>
              <a:pPr defTabSz="930275"/>
              <a:t>15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4935141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22C39A3-C713-4A8D-B05F-6EA333364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hyperlink" Target="http://www.zelenograds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673B6133EB9DEDE8FFE625CA15C808DBCA96E4A34BBF94E7E43BE7C1Cy6KC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EE3B2E08552A0E4A6360E6022F1E8C9C05C5F6482796DFEDBB25A12D3A88FEC3CDEB3149A4190F7ZDbCP" TargetMode="External"/><Relationship Id="rId2" Type="http://schemas.openxmlformats.org/officeDocument/2006/relationships/hyperlink" Target="consultantplus://offline/ref=3EE3B2E08552A0E4A6360E6022F1E8C9C05D5062857F6DFEDBB25A12D3A88FEC3CDEB313Z9bB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hyperlink" Target="consultantplus://offline/ref=3EE3B2E08552A0E4A6360E6022F1E8C9C05C5F6482796DFEDBB25A12D3A88FEC3CDEB3169948Z9b9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jpeg"/><Relationship Id="rId7" Type="http://schemas.openxmlformats.org/officeDocument/2006/relationships/image" Target="../media/image5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hyperlink" Target="http://www.fas.gov.ru/" TargetMode="External"/><Relationship Id="rId10" Type="http://schemas.openxmlformats.org/officeDocument/2006/relationships/hyperlink" Target="http://www.kaliningrad.fas.gov.ru/" TargetMode="External"/><Relationship Id="rId4" Type="http://schemas.openxmlformats.org/officeDocument/2006/relationships/image" Target="../media/image54.png"/><Relationship Id="rId9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tatic.kremlin.ru/media/acts/files/0001201804230046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6"/>
          <p:cNvSpPr>
            <a:spLocks noChangeArrowheads="1"/>
          </p:cNvSpPr>
          <p:nvPr/>
        </p:nvSpPr>
        <p:spPr bwMode="auto">
          <a:xfrm>
            <a:off x="2555777" y="195486"/>
            <a:ext cx="63367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УПРАВЛЕНИЕ ФЕДЕРАЛЬНОЙ АНТИМОНОПОЛЬНОЙ 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СЛУЖБЫ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ПО КАЛИНИНГРАДСКОЙ ОБЛАСТИ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0" y="1821656"/>
            <a:ext cx="9144000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/>
          </a:p>
          <a:p>
            <a:pPr algn="ctr">
              <a:lnSpc>
                <a:spcPct val="140000"/>
              </a:lnSpc>
            </a:pPr>
            <a:endParaRPr lang="ru-RU" sz="2000" b="1"/>
          </a:p>
          <a:p>
            <a:pPr algn="ctr">
              <a:lnSpc>
                <a:spcPct val="140000"/>
              </a:lnSpc>
            </a:pPr>
            <a:endParaRPr lang="ru-RU" sz="2000" b="1"/>
          </a:p>
          <a:p>
            <a:pPr algn="ctr">
              <a:lnSpc>
                <a:spcPct val="140000"/>
              </a:lnSpc>
            </a:pPr>
            <a:endParaRPr lang="ru-RU" sz="1600" b="1"/>
          </a:p>
          <a:p>
            <a:pPr algn="ctr"/>
            <a:endParaRPr lang="ru-RU" sz="1600" b="1"/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5076057" y="3219822"/>
            <a:ext cx="3816424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b="1" dirty="0">
              <a:solidFill>
                <a:schemeClr val="accent2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Боброва О.А. </a:t>
            </a:r>
          </a:p>
          <a:p>
            <a:pPr algn="r">
              <a:spcBef>
                <a:spcPct val="50000"/>
              </a:spcBef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руководитель управления</a:t>
            </a:r>
          </a:p>
          <a:p>
            <a:pPr algn="r">
              <a:spcBef>
                <a:spcPct val="50000"/>
              </a:spcBef>
            </a:pPr>
            <a:r>
              <a:rPr lang="ru-RU" b="1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      14 июня  2018 года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1556748"/>
            <a:ext cx="7236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endParaRPr lang="ru-RU" sz="2000" b="1" dirty="0" smtClean="0">
              <a:solidFill>
                <a:schemeClr val="accent1">
                  <a:lumMod val="25000"/>
                </a:schemeClr>
              </a:solidFill>
              <a:latin typeface="Arial"/>
            </a:endParaRPr>
          </a:p>
          <a:p>
            <a:pPr lvl="0"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Arial"/>
              </a:rPr>
              <a:t> </a:t>
            </a: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Arial"/>
              </a:rPr>
              <a:t>«Защита интеллектуальных прав </a:t>
            </a:r>
            <a:r>
              <a:rPr lang="en-US" sz="2000" b="1" dirty="0" smtClean="0">
                <a:solidFill>
                  <a:schemeClr val="accent1">
                    <a:lumMod val="25000"/>
                  </a:schemeClr>
                </a:solidFill>
                <a:latin typeface="Arial"/>
              </a:rPr>
              <a:t>FIFA</a:t>
            </a: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Arial"/>
              </a:rPr>
              <a:t>. Практика применения антимонопольного законодательства Калининградским УФАС»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4935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b="1" kern="1200" dirty="0">
                <a:solidFill>
                  <a:schemeClr val="bg1"/>
                </a:solidFill>
              </a:rPr>
              <a:t>Товарные знаки </a:t>
            </a:r>
            <a:r>
              <a:rPr lang="en-US" sz="2800" b="1" kern="1200" dirty="0">
                <a:solidFill>
                  <a:schemeClr val="bg1"/>
                </a:solidFill>
              </a:rPr>
              <a:t>FIFA </a:t>
            </a:r>
            <a:r>
              <a:rPr lang="ru-RU" sz="2800" b="1" kern="1200" dirty="0">
                <a:solidFill>
                  <a:schemeClr val="bg1"/>
                </a:solidFill>
              </a:rPr>
              <a:t>подлежащие охране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1748181"/>
              </p:ext>
            </p:extLst>
          </p:nvPr>
        </p:nvGraphicFramePr>
        <p:xfrm>
          <a:off x="179511" y="843560"/>
          <a:ext cx="8784978" cy="3819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/>
                <a:gridCol w="2952328"/>
                <a:gridCol w="3384377"/>
              </a:tblGrid>
              <a:tr h="360038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ТОВАРНЫЙ ЗНАК</a:t>
                      </a:r>
                      <a:endParaRPr lang="ru-RU" sz="1200" b="1" i="0" u="none" strike="noStrike" kern="1200" baseline="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­   НОМЕР И ДАТА РЕГИСТРАЦИИ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КЛАССЫ  МКТУ</a:t>
                      </a:r>
                      <a:endParaRPr lang="ru-RU" sz="1200" b="1" i="0" u="none" strike="noStrike" kern="1200" baseline="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6449">
                <a:tc>
                  <a:txBody>
                    <a:bodyPr/>
                    <a:lstStyle/>
                    <a:p>
                      <a:pPr algn="ctr"/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RUSSIA 2018</a:t>
                      </a:r>
                      <a:endParaRPr lang="ru-RU" sz="1600" b="0" i="0" u="none" strike="noStrike" kern="1200" baseline="0" dirty="0">
                        <a:solidFill>
                          <a:schemeClr val="dk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434255  01 апреля 2011</a:t>
                      </a:r>
                    </a:p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471195  20 сентября 2012 </a:t>
                      </a:r>
                    </a:p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471074  19 сентября 2012</a:t>
                      </a:r>
                      <a:endParaRPr lang="ru-RU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34, 41</a:t>
                      </a:r>
                    </a:p>
                    <a:p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1, 3, 4, 6, 9, 10, 12, 14, 16, 18, 20, 21,</a:t>
                      </a:r>
                    </a:p>
                    <a:p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24, 25, 26, 28, 30, 32, 33, 34, 36, 37,</a:t>
                      </a:r>
                    </a:p>
                    <a:p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38, 39, 43</a:t>
                      </a:r>
                    </a:p>
                    <a:p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5, 7, 8, 11, 15, 27, 29, 31, 40, 42, 45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6449">
                <a:tc>
                  <a:txBody>
                    <a:bodyPr/>
                    <a:lstStyle/>
                    <a:p>
                      <a:pPr algn="ctr"/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 РОССИЯ 2018</a:t>
                      </a:r>
                      <a:endParaRPr lang="ru-RU" sz="1600" b="0" i="0" u="none" strike="noStrike" kern="1200" baseline="0" dirty="0">
                        <a:solidFill>
                          <a:schemeClr val="dk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1240317 06 августа  2014</a:t>
                      </a:r>
                      <a:endParaRPr lang="ru-RU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1, 3, 4, 5, 6, 7, 8, 9, 10, 11, 12, 14, 15, 16, 18, 20, 21, 24, 25, 26, 27, 28, 29, 30, 31,32, 33, 34, 35, 36, 37, 38, 39, 40, 41, 42,43, 45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6449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  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КАЛИНИНГРАД 2018</a:t>
                      </a:r>
                      <a:endParaRPr lang="ru-RU" sz="1600" b="0" i="0" u="none" strike="noStrike" kern="1200" baseline="0" dirty="0">
                        <a:solidFill>
                          <a:schemeClr val="dk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516779 01 июля 2014</a:t>
                      </a:r>
                    </a:p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601757 17  января 2017</a:t>
                      </a:r>
                      <a:endParaRPr lang="ru-RU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16, 18, 25, 28, 41</a:t>
                      </a:r>
                    </a:p>
                    <a:p>
                      <a:endParaRPr lang="ru-RU" sz="11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4, 6, 9, 12, 14, 20, 21, 24, 29, 30, 32,</a:t>
                      </a:r>
                    </a:p>
                    <a:p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33, 35, 36, 38, 39, 43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6449">
                <a:tc>
                  <a:txBody>
                    <a:bodyPr/>
                    <a:lstStyle/>
                    <a:p>
                      <a:pPr algn="ctr"/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KALININGRAD 2018</a:t>
                      </a:r>
                      <a:endParaRPr lang="ru-RU" sz="1600" b="0" i="0" u="none" strike="noStrike" kern="1200" baseline="0" dirty="0">
                        <a:solidFill>
                          <a:schemeClr val="dk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516790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 июля 2014</a:t>
                      </a:r>
                      <a:endParaRPr lang="ru-RU" sz="15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16, 18, 25, 28, 41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6449">
                <a:tc>
                  <a:txBody>
                    <a:bodyPr/>
                    <a:lstStyle/>
                    <a:p>
                      <a:pPr algn="ctr"/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ZABIVAKA</a:t>
                      </a:r>
                      <a:endParaRPr lang="ru-RU" sz="1600" b="0" i="0" u="none" strike="noStrike" kern="1200" baseline="0" dirty="0">
                        <a:solidFill>
                          <a:schemeClr val="dk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600425 28  Декабря 2016</a:t>
                      </a:r>
                      <a:endParaRPr lang="ru-RU" sz="15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1, 3, 4, 5, 6, 7, 8, 9, 10, 11, 12, 14, 15, 16, 18, 20, 21, 24, 25, 26, 27, 28, 29, 30, 31, 32, 33, 34, 35, 36, 37, 38, 39, 40, 41, 42, 43, 45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97086-880D-476A-9924-DFC22C382D0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8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452438"/>
          </a:xfrm>
          <a:prstGeom prst="rect">
            <a:avLst/>
          </a:prstGeom>
          <a:solidFill>
            <a:schemeClr val="accent5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0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6989248" y="4806779"/>
            <a:ext cx="2133600" cy="228600"/>
          </a:xfrm>
          <a:noFill/>
        </p:spPr>
        <p:txBody>
          <a:bodyPr/>
          <a:lstStyle/>
          <a:p>
            <a:r>
              <a:rPr lang="ru-RU" dirty="0" smtClean="0">
                <a:latin typeface="Arial" pitchFamily="34" charset="0"/>
                <a:ea typeface="MS PGothic" pitchFamily="34" charset="-128"/>
              </a:rPr>
              <a:t>11</a:t>
            </a:r>
          </a:p>
          <a:p>
            <a:endParaRPr lang="ru-RU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341" name="Заголовок 6"/>
          <p:cNvSpPr>
            <a:spLocks noGrp="1"/>
          </p:cNvSpPr>
          <p:nvPr>
            <p:ph type="title"/>
          </p:nvPr>
        </p:nvSpPr>
        <p:spPr>
          <a:xfrm>
            <a:off x="31960" y="-29766"/>
            <a:ext cx="9144000" cy="482204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ЖАЛОБА В УФАС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63336"/>
              </p:ext>
            </p:extLst>
          </p:nvPr>
        </p:nvGraphicFramePr>
        <p:xfrm>
          <a:off x="357188" y="670202"/>
          <a:ext cx="3782764" cy="4205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9" y="699542"/>
            <a:ext cx="3856554" cy="422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43558"/>
            <a:ext cx="3515147" cy="364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424023"/>
            <a:ext cx="4336642" cy="432197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ru-RU" sz="2000" b="1" dirty="0">
                <a:solidFill>
                  <a:schemeClr val="bg1"/>
                </a:solidFill>
                <a:hlinkClick r:id="rId2"/>
              </a:rPr>
              <a:t>://www.zelenogradsk.com/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3" name="Номер слайда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803EBA-7201-4088-BAEC-A50824A92C9C}" type="slidenum">
              <a:rPr lang="ru-RU" smtClean="0">
                <a:latin typeface="Arial" pitchFamily="34" charset="0"/>
                <a:ea typeface="MS PGothic" pitchFamily="34" charset="-128"/>
              </a:rPr>
              <a:pPr/>
              <a:t>12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43558"/>
            <a:ext cx="5879709" cy="24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11" y="1463017"/>
            <a:ext cx="2395202" cy="275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99542"/>
            <a:ext cx="2088232" cy="2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9370"/>
            <a:ext cx="2001780" cy="300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2400" y="25227"/>
            <a:ext cx="7537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Нарушения 2017 год</a:t>
            </a:r>
            <a:endParaRPr lang="ru-RU" sz="28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54" y="3148804"/>
            <a:ext cx="2750171" cy="177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03598"/>
            <a:ext cx="2794648" cy="380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452438"/>
          </a:xfrm>
          <a:prstGeom prst="rect">
            <a:avLst/>
          </a:prstGeom>
          <a:solidFill>
            <a:schemeClr val="accent5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6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7010400" y="4914900"/>
            <a:ext cx="2133600" cy="228600"/>
          </a:xfrm>
          <a:noFill/>
        </p:spPr>
        <p:txBody>
          <a:bodyPr/>
          <a:lstStyle/>
          <a:p>
            <a:r>
              <a:rPr lang="ru-RU" dirty="0" smtClean="0">
                <a:latin typeface="Arial" pitchFamily="34" charset="0"/>
                <a:ea typeface="MS PGothic" pitchFamily="34" charset="-128"/>
              </a:rPr>
              <a:t>10</a:t>
            </a:r>
          </a:p>
          <a:p>
            <a:endParaRPr lang="ru-RU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1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20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                  РАССМОТРЕНИЕ ЖАЛОБЫ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127"/>
            <a:ext cx="1425529" cy="37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8" y="843558"/>
            <a:ext cx="3043461" cy="401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5697"/>
            <a:ext cx="3319913" cy="241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24" y="2565227"/>
            <a:ext cx="3801392" cy="243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452438"/>
          </a:xfrm>
          <a:prstGeom prst="rect">
            <a:avLst/>
          </a:prstGeom>
          <a:solidFill>
            <a:schemeClr val="accent5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3" name="Номер слайда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A67E330-7B11-4FDD-AB42-AF0D7BB85B27}" type="slidenum">
              <a:rPr lang="ru-RU" smtClean="0">
                <a:latin typeface="Arial" pitchFamily="34" charset="0"/>
                <a:ea typeface="MS PGothic" pitchFamily="34" charset="-128"/>
              </a:rPr>
              <a:pPr/>
              <a:t>14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5604" name="Заголовок 6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482204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РЕАКЦИЯ СМИ</a:t>
            </a:r>
          </a:p>
        </p:txBody>
      </p:sp>
      <p:sp>
        <p:nvSpPr>
          <p:cNvPr id="25606" name="Прямоугольник 10"/>
          <p:cNvSpPr>
            <a:spLocks noChangeArrowheads="1"/>
          </p:cNvSpPr>
          <p:nvPr/>
        </p:nvSpPr>
        <p:spPr bwMode="auto">
          <a:xfrm>
            <a:off x="2286001" y="1168004"/>
            <a:ext cx="66786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200" dirty="0" smtClean="0">
                <a:solidFill>
                  <a:srgbClr val="333399"/>
                </a:solidFill>
              </a:rPr>
              <a:t>.</a:t>
            </a:r>
            <a:endParaRPr lang="ru-RU" sz="1200" b="1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2051051" y="3089271"/>
            <a:ext cx="4608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5608" name="Прямоугольник 13"/>
          <p:cNvSpPr>
            <a:spLocks noChangeArrowheads="1"/>
          </p:cNvSpPr>
          <p:nvPr/>
        </p:nvSpPr>
        <p:spPr bwMode="auto">
          <a:xfrm>
            <a:off x="250825" y="2247900"/>
            <a:ext cx="6408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ru-RU" sz="1200" dirty="0"/>
          </a:p>
          <a:p>
            <a:pPr algn="just" eaLnBrk="0" hangingPunct="0"/>
            <a:endParaRPr lang="ru-RU" sz="1200" dirty="0"/>
          </a:p>
          <a:p>
            <a:pPr algn="just" eaLnBrk="0" hangingPunct="0"/>
            <a:endParaRPr lang="ru-RU" sz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4860"/>
            <a:ext cx="2998950" cy="322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71" y="778363"/>
            <a:ext cx="2592288" cy="211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779" y="2799407"/>
            <a:ext cx="3290145" cy="212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85997"/>
            <a:ext cx="2180700" cy="190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9893" y="11335"/>
            <a:ext cx="9144000" cy="452438"/>
          </a:xfrm>
          <a:prstGeom prst="rect">
            <a:avLst/>
          </a:prstGeom>
          <a:solidFill>
            <a:schemeClr val="accent5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2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6876256" y="4719414"/>
            <a:ext cx="2133600" cy="228600"/>
          </a:xfrm>
          <a:noFill/>
        </p:spPr>
        <p:txBody>
          <a:bodyPr/>
          <a:lstStyle/>
          <a:p>
            <a:r>
              <a:rPr lang="ru-RU" dirty="0" smtClean="0">
                <a:latin typeface="Arial" pitchFamily="34" charset="0"/>
                <a:ea typeface="MS PGothic" pitchFamily="34" charset="-128"/>
              </a:rPr>
              <a:t>9</a:t>
            </a:r>
          </a:p>
          <a:p>
            <a:endParaRPr lang="ru-RU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293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2204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РЕЗУЛЬТАТ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324036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15566"/>
            <a:ext cx="3521020" cy="220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to39-bobrova\Desktop\фото\2017\май\ФИФА ответ\IMG_6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03798"/>
            <a:ext cx="2315949" cy="1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55526"/>
          </a:xfrm>
        </p:spPr>
        <p:txBody>
          <a:bodyPr/>
          <a:lstStyle/>
          <a:p>
            <a:pPr algn="r"/>
            <a:r>
              <a:rPr lang="ru-RU" sz="2800" b="1" kern="1200" dirty="0">
                <a:solidFill>
                  <a:schemeClr val="bg1"/>
                </a:solidFill>
              </a:rPr>
              <a:t>Нарушения 2018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 А-09/2018 «Пресервы»</a:t>
            </a:r>
          </a:p>
          <a:p>
            <a:pPr marL="0" indent="0" algn="ctr">
              <a:buNone/>
            </a:pP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171" y="699542"/>
            <a:ext cx="2271341" cy="214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DOCUME~1\TO39-Z~1\LOCALS~1\Temp\FineReader10\media\image6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402162"/>
            <a:ext cx="4032448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2" y="1203598"/>
            <a:ext cx="2638426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91630"/>
            <a:ext cx="1872208" cy="187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90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720080"/>
          </a:xfrm>
        </p:spPr>
        <p:txBody>
          <a:bodyPr/>
          <a:lstStyle/>
          <a:p>
            <a:pPr algn="r"/>
            <a:r>
              <a:rPr lang="ru-RU" sz="2800" b="1" kern="1200" dirty="0">
                <a:solidFill>
                  <a:schemeClr val="bg1"/>
                </a:solidFill>
              </a:rPr>
              <a:t>Нарушения 2018 год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0" y="627534"/>
            <a:ext cx="9144000" cy="432048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28 мая 2018 года </a:t>
            </a:r>
            <a:r>
              <a:rPr lang="ru-RU" sz="1800" dirty="0" smtClean="0"/>
              <a:t>– возбуждено дело № АМЗ-09/2018</a:t>
            </a:r>
          </a:p>
          <a:p>
            <a:pPr marL="0" indent="0">
              <a:buNone/>
            </a:pPr>
            <a:r>
              <a:rPr lang="ru-RU" sz="1800" b="1" dirty="0" smtClean="0"/>
              <a:t>31 мая 2018 го</a:t>
            </a:r>
            <a:r>
              <a:rPr lang="ru-RU" sz="1800" dirty="0" smtClean="0"/>
              <a:t>да – выдано заключение об обстоятельствах дела</a:t>
            </a:r>
          </a:p>
          <a:p>
            <a:pPr marL="0" indent="0">
              <a:buNone/>
            </a:pPr>
            <a:r>
              <a:rPr lang="ru-RU" sz="1800" b="1" dirty="0" smtClean="0"/>
              <a:t>08 июня 2018 года </a:t>
            </a:r>
            <a:r>
              <a:rPr lang="ru-RU" sz="1800" dirty="0" smtClean="0"/>
              <a:t>– принято решение по делу:</a:t>
            </a:r>
          </a:p>
          <a:p>
            <a:pPr marL="0" indent="0" algn="just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</a:t>
            </a:r>
            <a:r>
              <a:rPr lang="ru-RU" sz="1600" i="1" dirty="0" smtClean="0"/>
              <a:t>-   </a:t>
            </a:r>
            <a:r>
              <a:rPr lang="ru-RU" sz="1400" i="1" dirty="0" smtClean="0"/>
              <a:t>установлено нарушение ООО «Гавана» части</a:t>
            </a:r>
            <a:r>
              <a:rPr lang="ru-RU" sz="1400" i="1" dirty="0"/>
              <a:t> 1 статьи 20 Федерального закона от 07.06.2013 № </a:t>
            </a:r>
            <a:r>
              <a:rPr lang="ru-RU" sz="1400" i="1" dirty="0" smtClean="0"/>
              <a:t>108-ФЗ и пункта</a:t>
            </a:r>
            <a:r>
              <a:rPr lang="ru-RU" sz="1400" i="1" dirty="0"/>
              <a:t> 1 статьи 14.6 Федерального закона от 06.07.2006 № </a:t>
            </a:r>
            <a:r>
              <a:rPr lang="ru-RU" sz="1400" i="1" dirty="0" smtClean="0"/>
              <a:t>135-ФЗ</a:t>
            </a:r>
          </a:p>
          <a:p>
            <a:pPr marL="0" indent="0" algn="just">
              <a:buNone/>
            </a:pPr>
            <a:r>
              <a:rPr lang="ru-RU" sz="1400" i="1" dirty="0"/>
              <a:t> </a:t>
            </a:r>
            <a:r>
              <a:rPr lang="ru-RU" sz="1400" i="1" dirty="0" smtClean="0"/>
              <a:t>       -  дело в отношении ООО «Навага» прекращено</a:t>
            </a:r>
          </a:p>
          <a:p>
            <a:pPr marL="0" indent="0" algn="just">
              <a:buNone/>
            </a:pPr>
            <a:r>
              <a:rPr lang="ru-RU" sz="1800" b="1" dirty="0" smtClean="0"/>
              <a:t>09 июня 2018 года </a:t>
            </a:r>
            <a:r>
              <a:rPr lang="ru-RU" sz="1800" dirty="0" smtClean="0"/>
              <a:t>– </a:t>
            </a:r>
            <a:r>
              <a:rPr lang="ru-RU" sz="1800" dirty="0"/>
              <a:t>в отношении ООО «Гавана» и должностного лица </a:t>
            </a:r>
            <a:r>
              <a:rPr lang="ru-RU" sz="1800" dirty="0" err="1" smtClean="0"/>
              <a:t>хозсубъекта</a:t>
            </a:r>
            <a:r>
              <a:rPr lang="ru-RU" sz="1800" dirty="0" smtClean="0"/>
              <a:t> составлены протоколы об административном правонарушении  </a:t>
            </a:r>
            <a:r>
              <a:rPr lang="ru-RU" sz="1800" dirty="0"/>
              <a:t>по части 2 статьи 14.33 КоАП РФ </a:t>
            </a:r>
            <a:r>
              <a:rPr lang="ru-RU" sz="1800" dirty="0" smtClean="0"/>
              <a:t>и переданы на рассмотрение</a:t>
            </a:r>
          </a:p>
          <a:p>
            <a:pPr marL="0" indent="0" algn="just">
              <a:buNone/>
            </a:pPr>
            <a:r>
              <a:rPr lang="ru-RU" sz="1800" b="1" dirty="0" smtClean="0"/>
              <a:t>14 июня 2018 го</a:t>
            </a:r>
            <a:r>
              <a:rPr lang="ru-RU" sz="1800" b="1" dirty="0"/>
              <a:t>да</a:t>
            </a:r>
            <a:r>
              <a:rPr lang="ru-RU" sz="1800" dirty="0" smtClean="0"/>
              <a:t> – наложены штрафы на:</a:t>
            </a:r>
          </a:p>
          <a:p>
            <a:pPr algn="just">
              <a:buFontTx/>
              <a:buChar char="-"/>
            </a:pPr>
            <a:r>
              <a:rPr lang="ru-RU" sz="1800" dirty="0" smtClean="0"/>
              <a:t>ООО «Гавана» - </a:t>
            </a:r>
            <a:r>
              <a:rPr lang="ru-RU" sz="1800" b="1" dirty="0" smtClean="0"/>
              <a:t>499 212,65 </a:t>
            </a:r>
            <a:r>
              <a:rPr lang="ru-RU" sz="1800" b="1" dirty="0"/>
              <a:t>руб</a:t>
            </a:r>
            <a:r>
              <a:rPr lang="ru-RU" sz="1800" dirty="0"/>
              <a:t>.</a:t>
            </a:r>
            <a:r>
              <a:rPr lang="ru-RU" sz="1800" b="1" dirty="0"/>
              <a:t> </a:t>
            </a:r>
            <a:r>
              <a:rPr lang="ru-RU" sz="1800" dirty="0"/>
              <a:t>(четыреста девяносто девять тысяч двести двенадцать руб. 65 копеек)</a:t>
            </a:r>
            <a:endParaRPr lang="ru-RU" sz="1800" dirty="0" smtClean="0"/>
          </a:p>
          <a:p>
            <a:pPr algn="just">
              <a:buFontTx/>
              <a:buChar char="-"/>
            </a:pPr>
            <a:r>
              <a:rPr lang="ru-RU" sz="1800" dirty="0" smtClean="0"/>
              <a:t>Должностное лицо – </a:t>
            </a:r>
            <a:r>
              <a:rPr lang="ru-RU" sz="1800" b="1" dirty="0"/>
              <a:t>20 000 </a:t>
            </a:r>
            <a:r>
              <a:rPr lang="ru-RU" sz="1800" b="1" dirty="0"/>
              <a:t>руб</a:t>
            </a:r>
            <a:r>
              <a:rPr lang="ru-RU" sz="1800" dirty="0"/>
              <a:t>.</a:t>
            </a:r>
            <a:r>
              <a:rPr lang="ru-RU" sz="1800" b="1" dirty="0"/>
              <a:t> </a:t>
            </a:r>
            <a:r>
              <a:rPr lang="ru-RU" sz="1800" dirty="0"/>
              <a:t>(двадцать тысяч руб.)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 </a:t>
            </a:r>
            <a:r>
              <a:rPr lang="ru-RU" sz="1800" dirty="0"/>
              <a:t>    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92360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331"/>
            <a:ext cx="8229600" cy="541195"/>
          </a:xfrm>
        </p:spPr>
        <p:txBody>
          <a:bodyPr/>
          <a:lstStyle/>
          <a:p>
            <a:pPr algn="r"/>
            <a:r>
              <a:rPr lang="ru-RU" sz="2800" b="1" kern="1200" dirty="0">
                <a:solidFill>
                  <a:schemeClr val="bg1"/>
                </a:solidFill>
              </a:rPr>
              <a:t>Нарушения 2018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771550"/>
            <a:ext cx="8435280" cy="3823073"/>
          </a:xfrm>
        </p:spPr>
        <p:txBody>
          <a:bodyPr/>
          <a:lstStyle/>
          <a:p>
            <a:pPr marL="0" indent="0" algn="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А-11/2018 «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ЗУБОВАКА»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kern="1200" dirty="0" smtClean="0">
                <a:solidFill>
                  <a:schemeClr val="bg1"/>
                </a:solidFill>
              </a:rPr>
              <a:t>Нарушения </a:t>
            </a:r>
            <a:r>
              <a:rPr lang="ru-RU" sz="2800" b="1" kern="1200" dirty="0">
                <a:solidFill>
                  <a:schemeClr val="bg1"/>
                </a:solidFill>
              </a:rPr>
              <a:t>2018 год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333" y="1203598"/>
            <a:ext cx="5472391" cy="190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9132"/>
            <a:ext cx="2107641" cy="268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96" y="2963175"/>
            <a:ext cx="3037830" cy="189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9577"/>
            <a:ext cx="3143568" cy="22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358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648072"/>
          </a:xfrm>
        </p:spPr>
        <p:txBody>
          <a:bodyPr/>
          <a:lstStyle/>
          <a:p>
            <a:pPr algn="r"/>
            <a:r>
              <a:rPr lang="ru-RU" sz="2800" b="1" kern="1200" dirty="0">
                <a:solidFill>
                  <a:schemeClr val="bg1"/>
                </a:solidFill>
              </a:rPr>
              <a:t>Нарушения 2018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0" y="843558"/>
            <a:ext cx="9030636" cy="41044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 smtClean="0"/>
              <a:t>31 </a:t>
            </a:r>
            <a:r>
              <a:rPr lang="ru-RU" sz="1800" b="1" dirty="0"/>
              <a:t>мая 2018 </a:t>
            </a:r>
            <a:r>
              <a:rPr lang="ru-RU" sz="1800" b="1" dirty="0" smtClean="0"/>
              <a:t>года </a:t>
            </a:r>
            <a:r>
              <a:rPr lang="ru-RU" sz="1800" dirty="0" smtClean="0"/>
              <a:t>– возбуждено дело № АМЗ-11/2018</a:t>
            </a:r>
          </a:p>
          <a:p>
            <a:pPr marL="0" indent="0" algn="just">
              <a:buNone/>
            </a:pPr>
            <a:r>
              <a:rPr lang="ru-RU" sz="1800" b="1" dirty="0"/>
              <a:t>08 июня 2018 </a:t>
            </a:r>
            <a:r>
              <a:rPr lang="ru-RU" sz="1800" b="1" dirty="0" smtClean="0"/>
              <a:t>года </a:t>
            </a:r>
            <a:r>
              <a:rPr lang="ru-RU" sz="1800" dirty="0" smtClean="0"/>
              <a:t>– выдано заключение об обстоятельствах дела</a:t>
            </a:r>
          </a:p>
          <a:p>
            <a:pPr marL="0" indent="0" algn="just">
              <a:buNone/>
            </a:pPr>
            <a:endParaRPr lang="ru-RU" sz="1800" b="1" dirty="0" smtClean="0"/>
          </a:p>
          <a:p>
            <a:pPr marL="0" indent="0" algn="just">
              <a:buNone/>
            </a:pPr>
            <a:r>
              <a:rPr lang="ru-RU" sz="1800" b="1" dirty="0" smtClean="0"/>
              <a:t>14 июня 2018 года </a:t>
            </a:r>
            <a:r>
              <a:rPr lang="ru-RU" sz="1800" dirty="0" smtClean="0"/>
              <a:t>– принято решение о  нарушении </a:t>
            </a:r>
            <a:r>
              <a:rPr lang="ru-RU" sz="1800" dirty="0"/>
              <a:t>ООО «СТОМАТОЛОГИЧЕСКАЯ ПРАКТИКА ДОКТОРА ЛЕБЕДЕВА»  и ООО «ЛЕБЕДЕВ КЛИНИК»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500" i="1" dirty="0"/>
              <a:t>пункты </a:t>
            </a:r>
            <a:r>
              <a:rPr lang="ru-RU" sz="1500" i="1" dirty="0"/>
              <a:t>2, 3 </a:t>
            </a:r>
            <a:r>
              <a:rPr lang="ru-RU" sz="1500" i="1" dirty="0" smtClean="0"/>
              <a:t>части1 статьи  </a:t>
            </a:r>
            <a:r>
              <a:rPr lang="ru-RU" sz="1500" i="1" dirty="0"/>
              <a:t>20 </a:t>
            </a:r>
            <a:r>
              <a:rPr lang="ru-RU" sz="1500" i="1" dirty="0"/>
              <a:t>Федерального закона от 07.06.2013 № </a:t>
            </a:r>
            <a:r>
              <a:rPr lang="ru-RU" sz="1500" i="1" dirty="0" smtClean="0"/>
              <a:t>108-ФЗ </a:t>
            </a:r>
            <a:r>
              <a:rPr lang="ru-RU" sz="1500" i="1" dirty="0"/>
              <a:t>и  статьи 14.8 Закона о защите конкуренции. </a:t>
            </a:r>
            <a:endParaRPr lang="ru-RU" sz="1500" i="1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b="1" dirty="0" smtClean="0"/>
              <a:t>На 15 июня 2018 года </a:t>
            </a:r>
            <a:r>
              <a:rPr lang="ru-RU" sz="1800" dirty="0" smtClean="0"/>
              <a:t>–ООО </a:t>
            </a:r>
            <a:r>
              <a:rPr lang="ru-RU" sz="1800" dirty="0"/>
              <a:t>«СТОМАТОЛОГИЧЕСКАЯ ПРАКТИКА ДОКТОРА ЛЕБЕДЕВА»  и ООО «ЛЕБЕДЕВ КЛИНИК»</a:t>
            </a:r>
            <a:r>
              <a:rPr lang="ru-RU" sz="1800" dirty="0" smtClean="0"/>
              <a:t> и должностные лица </a:t>
            </a:r>
            <a:r>
              <a:rPr lang="ru-RU" sz="1800" dirty="0" err="1" smtClean="0"/>
              <a:t>хозсубъектов</a:t>
            </a:r>
            <a:r>
              <a:rPr lang="ru-RU" sz="1800" dirty="0" smtClean="0"/>
              <a:t> –вызваны </a:t>
            </a:r>
            <a:r>
              <a:rPr lang="ru-RU" sz="1800" dirty="0"/>
              <a:t>на  составление  протокола об </a:t>
            </a:r>
            <a:r>
              <a:rPr lang="ru-RU" sz="1800" dirty="0" smtClean="0"/>
              <a:t>административном правонарушении </a:t>
            </a:r>
            <a:r>
              <a:rPr lang="ru-RU" sz="1800" dirty="0"/>
              <a:t>по части </a:t>
            </a:r>
            <a:r>
              <a:rPr lang="ru-RU" sz="1800" dirty="0" smtClean="0"/>
              <a:t>1 </a:t>
            </a:r>
            <a:r>
              <a:rPr lang="ru-RU" sz="1800" dirty="0"/>
              <a:t>статьи 14.33 КоАП РФ 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6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39-bobrova\Pictures\законы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779"/>
            <a:ext cx="1980751" cy="22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228C5FF-D1E7-4591-B013-89F1C3D3E31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60338" y="754330"/>
            <a:ext cx="87884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Aft>
                <a:spcPts val="1000"/>
              </a:spcAft>
              <a:defRPr/>
            </a:pPr>
            <a:r>
              <a:rPr lang="ru-RU" sz="2000" dirty="0" smtClean="0">
                <a:solidFill>
                  <a:srgbClr val="333399"/>
                </a:solidFill>
                <a:latin typeface="+mn-lt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solidFill>
                  <a:srgbClr val="333399"/>
                </a:solidFill>
                <a:latin typeface="+mn-lt"/>
                <a:ea typeface="Calibri" pitchFamily="34" charset="0"/>
                <a:cs typeface="Times New Roman" pitchFamily="18" charset="0"/>
              </a:rPr>
              <a:t>   </a:t>
            </a:r>
          </a:p>
        </p:txBody>
      </p:sp>
      <p:sp>
        <p:nvSpPr>
          <p:cNvPr id="12293" name="Rectangle 2"/>
          <p:cNvSpPr>
            <a:spLocks noGrp="1"/>
          </p:cNvSpPr>
          <p:nvPr>
            <p:ph type="title" idx="4294967295"/>
          </p:nvPr>
        </p:nvSpPr>
        <p:spPr>
          <a:xfrm>
            <a:off x="0" y="141685"/>
            <a:ext cx="9144000" cy="410765"/>
          </a:xfrm>
        </p:spPr>
        <p:txBody>
          <a:bodyPr lIns="90000" tIns="45000" rIns="90000" bIns="45000" anchor="t"/>
          <a:lstStyle/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dirty="0" smtClean="0">
                <a:solidFill>
                  <a:srgbClr val="FFFFFF"/>
                </a:solidFill>
                <a:ea typeface="ＭＳ Ｐゴシック" pitchFamily="34" charset="-128"/>
              </a:rPr>
              <a:t>Нормативно-правовая основа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0797" y="696409"/>
            <a:ext cx="7753203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ГРАЖДАНСКИЙ КОДЕКС РОССИЙСКОЙ ФЕДЕРАЦИИ. ЧАСТЬ ЧЕТВЕРТАЯ 18 декабря 2006 года N 230-ФЗ</a:t>
            </a:r>
          </a:p>
          <a:p>
            <a:endParaRPr lang="ru-RU" sz="1600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ФЕДЕРАЛЬНЫЙ ЗАКОН 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7 июня 2013 года N 108-ФЗ « О ПОДГОТОВКЕ И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ПРОВЕДЕНИИ В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РОССИЙСКОЙ ФЕДЕРАЦИИ ЧЕМПИОНАТА МИРА ПО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ФУТБОЛУ FIFA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2018 ГОДА, КУБКА КОНФЕДЕРАЦИЙ FIFA 2017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ГОДА И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ВНЕСЕНИИ ИЗМЕНЕНИЙ В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ОТДЕЛЬНЫЕ ЗАКОНОДАТЕЛЬНЫЕ АКТЫ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РОССИЙСКОЙ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ФЕДЕРАЦИИ» - Глава 8 «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Особенности защиты и реализации имущественных прав FIFA, связанных с осуществлением мероприятия»</a:t>
            </a:r>
          </a:p>
          <a:p>
            <a:endParaRPr lang="ru-RU" sz="1600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ФЕДЕРАЛЬНЫЙ ЗАКОН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«О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ЗАЩИТЕ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КОНКУРЕНЦИИ» </a:t>
            </a:r>
            <a:endParaRPr lang="ru-RU" sz="1600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26 июля 2006 года N 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135-ФЗ – Глава 2.1 «Недобросовестная конкуренция»</a:t>
            </a:r>
            <a:endParaRPr lang="ru-RU" sz="16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ru-RU" sz="1600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ФЕДЕРАЛЬНЫЙ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ЗАКОН от 4 декабря 2007 года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N 108-ФЗ «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О ФИЗИЧЕСКОЙ КУЛЬТУРЕ И СПОРТЕ В РОССИЙСКОЙ ФЕДЕРАЦИИ» - П. 11.1 СТ. 2, СТ. 20.1 «Обеспечение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добросовестной конкуренции в связи с организацией и проведением физкультурных мероприятий или спортивных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мероприятий»</a:t>
            </a:r>
            <a:endParaRPr lang="ru-RU" sz="16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ru-RU" sz="1750" dirty="0">
              <a:solidFill>
                <a:schemeClr val="accent1">
                  <a:lumMod val="25000"/>
                </a:schemeClr>
              </a:solidFill>
              <a:hlinkClick r:id="rId3"/>
            </a:endParaRPr>
          </a:p>
          <a:p>
            <a:endParaRPr lang="ru-RU" sz="18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4035" y="771550"/>
            <a:ext cx="6948264" cy="4176464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/>
              <a:t>Статья 14.33. Недобросовестная конкуренция</a:t>
            </a:r>
          </a:p>
          <a:p>
            <a:pPr marL="0" indent="0" algn="just">
              <a:buNone/>
            </a:pPr>
            <a:r>
              <a:rPr lang="ru-RU" sz="1400" dirty="0" smtClean="0"/>
              <a:t>1</a:t>
            </a:r>
            <a:r>
              <a:rPr lang="ru-RU" sz="1400" dirty="0"/>
              <a:t>. </a:t>
            </a:r>
            <a:r>
              <a:rPr lang="ru-RU" sz="1400" dirty="0"/>
              <a:t>Недобросовестная конкуренция, если эти действия не содержат </a:t>
            </a:r>
            <a:r>
              <a:rPr lang="ru-RU" sz="1400" dirty="0">
                <a:hlinkClick r:id="rId2"/>
              </a:rPr>
              <a:t>уголовно наказуемого деяния, за исключением случаев, предусмотренных </a:t>
            </a:r>
            <a:r>
              <a:rPr lang="ru-RU" sz="1400" dirty="0">
                <a:hlinkClick r:id="rId3"/>
              </a:rPr>
              <a:t>статьей 14.3 настоящего Кодекса и </a:t>
            </a:r>
            <a:r>
              <a:rPr lang="ru-RU" sz="1400" dirty="0">
                <a:hlinkClick r:id=""/>
              </a:rPr>
              <a:t>частью 2 настоящей статьи, -</a:t>
            </a:r>
          </a:p>
          <a:p>
            <a:pPr algn="just"/>
            <a:r>
              <a:rPr lang="ru-RU" sz="1400" dirty="0"/>
              <a:t>влечет наложение административного штрафа на должностных лиц в размере </a:t>
            </a:r>
            <a:r>
              <a:rPr lang="ru-RU" sz="1400" b="1" dirty="0"/>
              <a:t>от двенадцати тысяч до двадцати тысяч рублей</a:t>
            </a:r>
            <a:r>
              <a:rPr lang="ru-RU" sz="1400" dirty="0"/>
              <a:t>; </a:t>
            </a:r>
            <a:r>
              <a:rPr lang="ru-RU" sz="1400" b="1" dirty="0"/>
              <a:t>на юридических лиц - от ста тысяч до пятисот тысяч рублей.</a:t>
            </a:r>
          </a:p>
          <a:p>
            <a:pPr marL="0" indent="0" algn="just">
              <a:buNone/>
            </a:pPr>
            <a:r>
              <a:rPr lang="ru-RU" sz="1400" dirty="0" smtClean="0"/>
              <a:t>2</a:t>
            </a:r>
            <a:r>
              <a:rPr lang="ru-RU" sz="1400" dirty="0"/>
              <a:t>. </a:t>
            </a:r>
            <a:r>
              <a:rPr lang="ru-RU" sz="1400" dirty="0"/>
              <a:t>Недобросовестная конкуренция, выразившаяся во введении в оборот товара с незаконным использованием результатов интеллектуальной деятельности и приравненных к ним средств индивидуализации юридического лица, средств индивидуализации продукции, работ, услуг, -</a:t>
            </a:r>
          </a:p>
          <a:p>
            <a:pPr algn="just"/>
            <a:r>
              <a:rPr lang="ru-RU" sz="1400" dirty="0"/>
              <a:t>влечет наложение административного штрафа на должностных </a:t>
            </a:r>
            <a:r>
              <a:rPr lang="ru-RU" sz="1400" b="1" dirty="0"/>
              <a:t>лиц в размере двадцати тысяч рублей либо дисквалификацию на срок до трех лет; </a:t>
            </a:r>
            <a:r>
              <a:rPr lang="ru-RU" sz="1400" dirty="0"/>
              <a:t>на юридических лиц - </a:t>
            </a:r>
            <a:r>
              <a:rPr lang="ru-RU" sz="1400" b="1" dirty="0"/>
              <a:t>от одной сотой до пятнадцати сотых размера суммы </a:t>
            </a:r>
            <a:r>
              <a:rPr lang="ru-RU" sz="1400" b="1" dirty="0">
                <a:hlinkClick r:id="rId4"/>
              </a:rPr>
              <a:t>выручки правонарушителя от реализации товара (работы, услуги), на рынке которого совершено правонарушение, но не менее ста тысяч рублей.</a:t>
            </a:r>
          </a:p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417"/>
            <a:ext cx="8496944" cy="695125"/>
          </a:xfrm>
        </p:spPr>
        <p:txBody>
          <a:bodyPr/>
          <a:lstStyle/>
          <a:p>
            <a:pPr algn="r"/>
            <a:r>
              <a:rPr lang="ru-RU" sz="2800" b="1" kern="1200" dirty="0" smtClean="0">
                <a:solidFill>
                  <a:schemeClr val="bg1"/>
                </a:solidFill>
              </a:rPr>
              <a:t>Ответственность</a:t>
            </a:r>
            <a:endParaRPr lang="ru-RU" sz="2800" b="1" kern="12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" y="1203598"/>
            <a:ext cx="220378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804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627534"/>
          </a:xfrm>
        </p:spPr>
        <p:txBody>
          <a:bodyPr/>
          <a:lstStyle/>
          <a:p>
            <a:pPr algn="r"/>
            <a:r>
              <a:rPr lang="ru-RU" sz="2800" b="1" kern="1200" dirty="0">
                <a:solidFill>
                  <a:schemeClr val="bg1"/>
                </a:solidFill>
              </a:rPr>
              <a:t>На рассмотрении …</a:t>
            </a:r>
            <a:endParaRPr lang="ru-RU" sz="2800" b="1" kern="12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19" y="771550"/>
            <a:ext cx="3231268" cy="141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9542"/>
            <a:ext cx="3765029" cy="287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63638"/>
            <a:ext cx="29908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9822"/>
            <a:ext cx="3805236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335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16079"/>
            <a:ext cx="151216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E7933FE-9625-473F-9442-B213BB421057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1" y="1761660"/>
            <a:ext cx="6192837" cy="2185214"/>
          </a:xfrm>
          <a:prstGeom prst="rect">
            <a:avLst/>
          </a:prstGeom>
          <a:ln cmpd="sng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Aft>
                <a:spcPts val="1500"/>
              </a:spcAft>
              <a:defRPr/>
            </a:pPr>
            <a:r>
              <a:rPr lang="ru-RU" sz="3400" b="1" i="1" dirty="0">
                <a:solidFill>
                  <a:srgbClr val="333399"/>
                </a:solidFill>
                <a:latin typeface="+mn-lt"/>
                <a:ea typeface="Calibri" pitchFamily="34" charset="0"/>
                <a:cs typeface="Times New Roman" pitchFamily="18" charset="0"/>
              </a:rPr>
              <a:t>Свобода конкуренции и эффективная защита предпринимательства ради будущего России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139303"/>
            <a:ext cx="8964612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lnSpc>
                <a:spcPts val="2200"/>
              </a:lnSpc>
              <a:buSzPct val="45000"/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+mj-lt"/>
                <a:cs typeface="ＭＳ Ｐゴシック" charset="-128"/>
              </a:rPr>
              <a:t>Миссия ФАС России</a:t>
            </a:r>
            <a:endParaRPr lang="en-US" sz="2800" b="1" dirty="0" smtClean="0">
              <a:solidFill>
                <a:srgbClr val="FFFFFF"/>
              </a:solidFill>
              <a:latin typeface="+mj-lt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1"/>
          <p:cNvGrpSpPr>
            <a:grpSpLocks/>
          </p:cNvGrpSpPr>
          <p:nvPr/>
        </p:nvGrpSpPr>
        <p:grpSpPr bwMode="auto">
          <a:xfrm>
            <a:off x="395536" y="1816282"/>
            <a:ext cx="3866687" cy="1897678"/>
            <a:chOff x="1676400" y="2743200"/>
            <a:chExt cx="4358228" cy="2530237"/>
          </a:xfrm>
        </p:grpSpPr>
        <p:pic>
          <p:nvPicPr>
            <p:cNvPr id="30729" name="Picture 5" descr="FAS-logo-colo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2" y="2743200"/>
              <a:ext cx="533399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0" name="Picture 6" descr="14098_427100966728_20531316728_5146316_6182604_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3581400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1" name="Picture 7" descr="twitter_newbird_blu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6400" y="42672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7" name="TextBox 8"/>
            <p:cNvSpPr txBox="1">
              <a:spLocks noChangeArrowheads="1"/>
            </p:cNvSpPr>
            <p:nvPr/>
          </p:nvSpPr>
          <p:spPr bwMode="auto">
            <a:xfrm>
              <a:off x="2493567" y="2819400"/>
              <a:ext cx="3330819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 smtClean="0">
                  <a:solidFill>
                    <a:srgbClr val="333399"/>
                  </a:solidFill>
                  <a:latin typeface="+mn-lt"/>
                  <a:hlinkClick r:id="rId5"/>
                </a:rPr>
                <a:t>www.fas.gov.ru</a:t>
              </a:r>
              <a:endParaRPr lang="en-US" sz="2800" dirty="0">
                <a:solidFill>
                  <a:srgbClr val="333399"/>
                </a:solidFill>
                <a:latin typeface="+mn-lt"/>
              </a:endParaRPr>
            </a:p>
          </p:txBody>
        </p:sp>
        <p:sp>
          <p:nvSpPr>
            <p:cNvPr id="19468" name="TextBox 9"/>
            <p:cNvSpPr txBox="1">
              <a:spLocks noChangeArrowheads="1"/>
            </p:cNvSpPr>
            <p:nvPr/>
          </p:nvSpPr>
          <p:spPr bwMode="auto">
            <a:xfrm>
              <a:off x="2501542" y="3590925"/>
              <a:ext cx="3330819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000" dirty="0" smtClean="0">
                  <a:solidFill>
                    <a:srgbClr val="333399"/>
                  </a:solidFill>
                  <a:latin typeface="+mn-lt"/>
                </a:rPr>
                <a:t>FAS-book  </a:t>
              </a:r>
              <a:endParaRPr lang="en-US" sz="3000" dirty="0">
                <a:solidFill>
                  <a:srgbClr val="333399"/>
                </a:solidFill>
                <a:latin typeface="+mn-lt"/>
              </a:endParaRPr>
            </a:p>
          </p:txBody>
        </p:sp>
        <p:sp>
          <p:nvSpPr>
            <p:cNvPr id="19469" name="TextBox 10"/>
            <p:cNvSpPr txBox="1">
              <a:spLocks noChangeArrowheads="1"/>
            </p:cNvSpPr>
            <p:nvPr/>
          </p:nvSpPr>
          <p:spPr bwMode="auto">
            <a:xfrm>
              <a:off x="2551408" y="4329589"/>
              <a:ext cx="3483220" cy="943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 err="1" smtClean="0">
                  <a:solidFill>
                    <a:srgbClr val="333399"/>
                  </a:solidFill>
                  <a:latin typeface="+mn-lt"/>
                </a:rPr>
                <a:t>rus_fas</a:t>
              </a:r>
              <a:endParaRPr lang="en-US" sz="2000" dirty="0">
                <a:solidFill>
                  <a:srgbClr val="333399"/>
                </a:solidFill>
                <a:latin typeface="+mn-lt"/>
              </a:endParaRPr>
            </a:p>
            <a:p>
              <a:pPr>
                <a:defRPr/>
              </a:pPr>
              <a:r>
                <a:rPr lang="en-US" sz="2000" dirty="0" smtClean="0">
                  <a:solidFill>
                    <a:srgbClr val="333399"/>
                  </a:solidFill>
                  <a:latin typeface="+mn-lt"/>
                </a:rPr>
                <a:t> </a:t>
              </a:r>
              <a:endParaRPr lang="en-US" sz="2000" dirty="0">
                <a:solidFill>
                  <a:srgbClr val="333399"/>
                </a:solidFill>
                <a:latin typeface="+mn-lt"/>
              </a:endParaRPr>
            </a:p>
          </p:txBody>
        </p:sp>
      </p:grp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951310"/>
            <a:ext cx="79581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333399"/>
                </a:solidFill>
                <a:latin typeface="+mn-lt"/>
              </a:rPr>
              <a:t>СПАСИБО ЗА ВНИМАНИЕ!</a:t>
            </a:r>
            <a:r>
              <a:rPr lang="en-US" sz="2000" b="1" dirty="0">
                <a:solidFill>
                  <a:srgbClr val="333399"/>
                </a:solidFill>
                <a:latin typeface="+mn-lt"/>
              </a:rPr>
              <a:t/>
            </a:r>
            <a:br>
              <a:rPr lang="en-US" sz="2000" b="1" dirty="0">
                <a:solidFill>
                  <a:srgbClr val="333399"/>
                </a:solidFill>
                <a:latin typeface="+mn-lt"/>
              </a:rPr>
            </a:br>
            <a:endParaRPr lang="ru-RU" sz="2000" b="1" dirty="0">
              <a:solidFill>
                <a:srgbClr val="333399"/>
              </a:solidFill>
              <a:latin typeface="+mn-lt"/>
            </a:endParaRPr>
          </a:p>
        </p:txBody>
      </p:sp>
      <p:pic>
        <p:nvPicPr>
          <p:cNvPr id="3072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1315" y="3588544"/>
            <a:ext cx="533840" cy="5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3592556" y="3588544"/>
            <a:ext cx="2524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333399"/>
                </a:solidFill>
                <a:latin typeface="+mn-lt"/>
              </a:rPr>
              <a:t>       </a:t>
            </a:r>
            <a:r>
              <a:rPr lang="en-US" sz="2800" dirty="0" err="1" smtClean="0">
                <a:solidFill>
                  <a:srgbClr val="333399"/>
                </a:solidFill>
                <a:latin typeface="+mn-lt"/>
              </a:rPr>
              <a:t>fasovka</a:t>
            </a:r>
            <a:endParaRPr lang="ru-RU" sz="2800" dirty="0">
              <a:solidFill>
                <a:srgbClr val="333399"/>
              </a:solidFill>
              <a:latin typeface="+mn-lt"/>
            </a:endParaRPr>
          </a:p>
        </p:txBody>
      </p:sp>
      <p:pic>
        <p:nvPicPr>
          <p:cNvPr id="30726" name="Picture 2" descr="Вконтакт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44020" y="4246960"/>
            <a:ext cx="408429" cy="43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Прямоугольник 12"/>
          <p:cNvSpPr>
            <a:spLocks noChangeArrowheads="1"/>
          </p:cNvSpPr>
          <p:nvPr/>
        </p:nvSpPr>
        <p:spPr bwMode="auto">
          <a:xfrm>
            <a:off x="3569867" y="4243338"/>
            <a:ext cx="21964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dirty="0" smtClean="0">
                <a:solidFill>
                  <a:srgbClr val="333399"/>
                </a:solidFill>
                <a:latin typeface="+mn-lt"/>
              </a:rPr>
              <a:t>       </a:t>
            </a:r>
            <a:r>
              <a:rPr lang="en-US" sz="3000" dirty="0" err="1" smtClean="0">
                <a:solidFill>
                  <a:srgbClr val="333399"/>
                </a:solidFill>
                <a:latin typeface="+mn-lt"/>
              </a:rPr>
              <a:t>fas_rus</a:t>
            </a:r>
            <a:endParaRPr lang="ru-RU" sz="30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3072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AAB15-A8D9-4782-A11B-B975B3011B06}" type="slidenum">
              <a:rPr lang="ru-RU" smtClean="0"/>
              <a:pPr/>
              <a:t>23</a:t>
            </a:fld>
            <a:endParaRPr lang="ru-RU" smtClean="0"/>
          </a:p>
        </p:txBody>
      </p:sp>
      <p:pic>
        <p:nvPicPr>
          <p:cNvPr id="17" name="Picture 6" descr="C:\Documents and Settings\to39-Kuxa.AM\Рабочий стол\ТВ УФАС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37" y="3024370"/>
            <a:ext cx="19431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C:\Documents and Settings\to39-Kuxa.AM\Рабочий стол\ФБ УФАС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987" y="2361756"/>
            <a:ext cx="1974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1689" y="1877144"/>
            <a:ext cx="4437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3399"/>
                </a:solidFill>
                <a:latin typeface="+mn-lt"/>
                <a:hlinkClick r:id="rId10"/>
              </a:rPr>
              <a:t>www.kaliningrad.fas.gov.ru</a:t>
            </a:r>
            <a:endParaRPr lang="ru-RU" sz="2800" dirty="0">
              <a:solidFill>
                <a:srgbClr val="333399"/>
              </a:solidFill>
              <a:latin typeface="+mn-lt"/>
            </a:endParaRPr>
          </a:p>
        </p:txBody>
      </p:sp>
      <p:pic>
        <p:nvPicPr>
          <p:cNvPr id="20" name="Picture 5" descr="FAS-logo-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1572" y="1920245"/>
            <a:ext cx="473240" cy="43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&amp;Kcy;&amp;acy;&amp;rcy;&amp;tcy;&amp;icy;&amp;ncy;&amp;kcy;&amp;icy; &amp;pcy;&amp;ocy; &amp;zcy;&amp;acy;&amp;pcy;&amp;rcy;&amp;ocy;&amp;scy;&amp;ucy; &amp;Fcy;&amp;Icy;&amp;F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449"/>
            <a:ext cx="3204355" cy="24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E38A60-9979-43E4-A629-99EED84F1DE4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270732" y="279109"/>
            <a:ext cx="5472101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 sz="1600" b="1" dirty="0" smtClean="0">
              <a:solidFill>
                <a:schemeClr val="accent2"/>
              </a:solidFill>
            </a:endParaRPr>
          </a:p>
          <a:p>
            <a:endParaRPr lang="ru-RU" sz="1600" b="1" dirty="0">
              <a:solidFill>
                <a:schemeClr val="accent2"/>
              </a:solidFill>
            </a:endParaRPr>
          </a:p>
          <a:p>
            <a:r>
              <a:rPr lang="ru-RU" sz="1600" b="1" dirty="0" smtClean="0">
                <a:solidFill>
                  <a:schemeClr val="accent2"/>
                </a:solidFill>
              </a:rPr>
              <a:t>Комитет </a:t>
            </a:r>
            <a:r>
              <a:rPr lang="ru-RU" sz="1600" b="1" dirty="0">
                <a:solidFill>
                  <a:schemeClr val="accent2"/>
                </a:solidFill>
              </a:rPr>
              <a:t>по защите имущественных прав </a:t>
            </a:r>
            <a:r>
              <a:rPr lang="ru-RU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FIFA </a:t>
            </a:r>
            <a:r>
              <a:rPr lang="ru-RU" sz="1600" b="1" dirty="0" smtClean="0">
                <a:solidFill>
                  <a:schemeClr val="accent2"/>
                </a:solidFill>
              </a:rPr>
              <a:t>при </a:t>
            </a:r>
            <a:r>
              <a:rPr lang="ru-RU" sz="1600" b="1" dirty="0">
                <a:solidFill>
                  <a:schemeClr val="accent2"/>
                </a:solidFill>
              </a:rPr>
              <a:t>Координационном </a:t>
            </a:r>
            <a:r>
              <a:rPr lang="ru-RU" sz="1600" b="1" dirty="0" smtClean="0">
                <a:solidFill>
                  <a:schemeClr val="accent2"/>
                </a:solidFill>
              </a:rPr>
              <a:t>совете </a:t>
            </a:r>
            <a:r>
              <a:rPr lang="ru-RU" sz="1600" b="1" dirty="0">
                <a:solidFill>
                  <a:schemeClr val="accent2"/>
                </a:solidFill>
              </a:rPr>
              <a:t>по подготовке и проведению чемпионата мира по футболу FIFA 2018 года и Кубка конфедераций FIFA 2017 года. </a:t>
            </a:r>
            <a:r>
              <a:rPr lang="ru-RU" sz="1600" b="1" dirty="0" smtClean="0">
                <a:solidFill>
                  <a:schemeClr val="accent2"/>
                </a:solidFill>
              </a:rPr>
              <a:t>Создан 19 октября 2016 года.  </a:t>
            </a:r>
          </a:p>
          <a:p>
            <a:endParaRPr lang="ru-RU" sz="1600" b="1" dirty="0" smtClean="0">
              <a:solidFill>
                <a:schemeClr val="accent2"/>
              </a:solidFill>
            </a:endParaRPr>
          </a:p>
          <a:p>
            <a:r>
              <a:rPr lang="ru-RU" sz="1600" b="1" dirty="0" smtClean="0">
                <a:solidFill>
                  <a:schemeClr val="accent2"/>
                </a:solidFill>
              </a:rPr>
              <a:t>Руководитель </a:t>
            </a:r>
            <a:r>
              <a:rPr lang="ru-RU" sz="1600" b="1" dirty="0">
                <a:solidFill>
                  <a:schemeClr val="accent2"/>
                </a:solidFill>
              </a:rPr>
              <a:t>комитета по защите имущественных прав ФИФА – заместитель руководителя ФАС России Андрей Кашеваров.</a:t>
            </a:r>
          </a:p>
          <a:p>
            <a:endParaRPr lang="ru-RU" sz="1600" b="1" dirty="0" smtClean="0">
              <a:solidFill>
                <a:schemeClr val="accent2"/>
              </a:solidFill>
            </a:endParaRPr>
          </a:p>
          <a:p>
            <a:r>
              <a:rPr lang="ru-RU" sz="1600" b="1" dirty="0" smtClean="0">
                <a:solidFill>
                  <a:schemeClr val="accent2"/>
                </a:solidFill>
              </a:rPr>
              <a:t>Состав </a:t>
            </a:r>
            <a:r>
              <a:rPr lang="ru-RU" sz="1600" b="1" dirty="0">
                <a:solidFill>
                  <a:schemeClr val="accent2"/>
                </a:solidFill>
              </a:rPr>
              <a:t>комитета: </a:t>
            </a:r>
            <a:r>
              <a:rPr lang="ru-RU" sz="1600" b="1" dirty="0" err="1">
                <a:solidFill>
                  <a:schemeClr val="accent2"/>
                </a:solidFill>
              </a:rPr>
              <a:t>Минспорта</a:t>
            </a:r>
            <a:r>
              <a:rPr lang="ru-RU" sz="1600" b="1" dirty="0">
                <a:solidFill>
                  <a:schemeClr val="accent2"/>
                </a:solidFill>
              </a:rPr>
              <a:t> России, МВД России, ФАС России, ФТС России, </a:t>
            </a:r>
            <a:r>
              <a:rPr lang="ru-RU" sz="1600" b="1" dirty="0" err="1">
                <a:solidFill>
                  <a:schemeClr val="accent2"/>
                </a:solidFill>
              </a:rPr>
              <a:t>Роспотребнадзора</a:t>
            </a:r>
            <a:r>
              <a:rPr lang="ru-RU" sz="1600" b="1" dirty="0">
                <a:solidFill>
                  <a:schemeClr val="accent2"/>
                </a:solidFill>
              </a:rPr>
              <a:t>, Роспатента, АНО «Оргкомитет «Россия-2018», Международной федерации футбольных ассоциаций (ФИФА).</a:t>
            </a:r>
            <a:r>
              <a:rPr lang="ru-RU" sz="1600" dirty="0"/>
              <a:t/>
            </a:r>
            <a:br>
              <a:rPr lang="ru-RU" sz="1600" dirty="0"/>
            </a:br>
            <a:endParaRPr lang="ru-RU" sz="2000" b="1" dirty="0">
              <a:solidFill>
                <a:srgbClr val="333399"/>
              </a:solidFill>
              <a:latin typeface="+mn-lt"/>
              <a:cs typeface="ＭＳ Ｐゴシック" charset="-128"/>
            </a:endParaRPr>
          </a:p>
        </p:txBody>
      </p:sp>
      <p:sp>
        <p:nvSpPr>
          <p:cNvPr id="21509" name="Rectangle 2"/>
          <p:cNvSpPr>
            <a:spLocks noGrp="1"/>
          </p:cNvSpPr>
          <p:nvPr>
            <p:ph type="title" idx="4294967295"/>
          </p:nvPr>
        </p:nvSpPr>
        <p:spPr>
          <a:xfrm>
            <a:off x="0" y="141685"/>
            <a:ext cx="9144000" cy="410765"/>
          </a:xfrm>
        </p:spPr>
        <p:txBody>
          <a:bodyPr lIns="90000" tIns="45000" rIns="90000" bIns="45000" anchor="t"/>
          <a:lstStyle/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dirty="0">
                <a:solidFill>
                  <a:srgbClr val="FFFFFF"/>
                </a:solidFill>
                <a:ea typeface="ＭＳ Ｐゴシック" pitchFamily="34" charset="-128"/>
              </a:rPr>
              <a:t>Мероприятия  по защите прав </a:t>
            </a:r>
            <a:r>
              <a:rPr lang="en-US" sz="2800" b="1" dirty="0">
                <a:solidFill>
                  <a:srgbClr val="FFFFFF"/>
                </a:solidFill>
                <a:ea typeface="ＭＳ Ｐゴシック" pitchFamily="34" charset="-128"/>
              </a:rPr>
              <a:t> FIFA</a:t>
            </a:r>
            <a:endParaRPr lang="ru-RU" sz="28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AutoShape 2" descr="&amp;Kcy;&amp;acy;&amp;rcy;&amp;tcy;&amp;icy;&amp;ncy;&amp;kcy;&amp;icy; &amp;pcy;&amp;ocy; &amp;zcy;&amp;acy;&amp;pcy;&amp;rcy;&amp;ocy;&amp;scy;&amp;ucy; &amp;Fcy;&amp;Icy;&amp;Fcy;&amp;Acy;"/>
          <p:cNvSpPr>
            <a:spLocks noChangeAspect="1" noChangeArrowheads="1"/>
          </p:cNvSpPr>
          <p:nvPr/>
        </p:nvSpPr>
        <p:spPr bwMode="auto">
          <a:xfrm>
            <a:off x="155575" y="-601663"/>
            <a:ext cx="143827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9542"/>
            <a:ext cx="9036496" cy="4248472"/>
          </a:xfrm>
        </p:spPr>
        <p:txBody>
          <a:bodyPr numCol="2"/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pPr algn="just"/>
            <a:r>
              <a:rPr lang="ru-RU" sz="1400" dirty="0" smtClean="0"/>
              <a:t>4 </a:t>
            </a:r>
            <a:r>
              <a:rPr lang="ru-RU" sz="1400" dirty="0"/>
              <a:t>мая 2018 года вступили в силу поправки в ст.20 Закона о чемпионате мира по футболу, отдельные подзаконные акты и ст.53 Закона о защите конкуренции, внесенные Федеральным законом от 23.04.2018 № 91-ФЗ.</a:t>
            </a:r>
          </a:p>
          <a:p>
            <a:pPr algn="just"/>
            <a:r>
              <a:rPr lang="ru-RU" sz="1400" dirty="0">
                <a:hlinkClick r:id="rId2"/>
              </a:rPr>
              <a:t>Документ</a:t>
            </a:r>
            <a:r>
              <a:rPr lang="ru-RU" sz="1400" dirty="0"/>
              <a:t> предусматривает исключение признаваемых недобросовестной конкуренцией действий, определённых ст.20 Закона о чемпионате мира по футболу, из числа нарушений антимонопольного законодательства, при выявлении которых до возбуждения дела антимонопольным органом выдается предупреждение о прекращении нарушения.</a:t>
            </a:r>
          </a:p>
          <a:p>
            <a:pPr algn="just"/>
            <a:r>
              <a:rPr lang="ru-RU" sz="1400" dirty="0"/>
              <a:t>Поправки будут применяться до 15 августа 2018 года включительно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23478"/>
            <a:ext cx="8507288" cy="432048"/>
          </a:xfrm>
        </p:spPr>
        <p:txBody>
          <a:bodyPr lIns="90000" tIns="45000" rIns="90000" bIns="45000" anchor="t"/>
          <a:lstStyle/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dirty="0">
                <a:solidFill>
                  <a:srgbClr val="FFFFFF"/>
                </a:solidFill>
                <a:ea typeface="ＭＳ Ｐゴシック" pitchFamily="34" charset="-128"/>
              </a:rPr>
              <a:t>Мероприятия  по защите прав </a:t>
            </a:r>
            <a:r>
              <a:rPr lang="en-US" sz="2800" b="1" dirty="0">
                <a:solidFill>
                  <a:srgbClr val="FFFFFF"/>
                </a:solidFill>
                <a:ea typeface="ＭＳ Ｐゴシック" pitchFamily="34" charset="-128"/>
              </a:rPr>
              <a:t> FIFA</a:t>
            </a:r>
            <a:endParaRPr lang="ru-RU" sz="28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3558"/>
            <a:ext cx="4549826" cy="396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39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16" y="987574"/>
            <a:ext cx="5356584" cy="30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771550"/>
            <a:ext cx="4444409" cy="2594471"/>
          </a:xfrm>
          <a:prstGeom prst="rect">
            <a:avLst/>
          </a:prstGeom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482204"/>
          </a:xfrm>
        </p:spPr>
        <p:txBody>
          <a:bodyPr/>
          <a:lstStyle/>
          <a:p>
            <a:pPr algn="r"/>
            <a:r>
              <a:rPr lang="ru-RU" sz="2800" b="1" dirty="0">
                <a:solidFill>
                  <a:schemeClr val="bg1"/>
                </a:solidFill>
              </a:rPr>
              <a:t>Действия ФАС</a:t>
            </a:r>
          </a:p>
        </p:txBody>
      </p:sp>
      <p:sp>
        <p:nvSpPr>
          <p:cNvPr id="102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D19411-CCD4-46E0-8717-15B0D9D7EBA3}" type="slidenum">
              <a:rPr lang="ru-RU" smtClean="0">
                <a:latin typeface="Arial" pitchFamily="34" charset="0"/>
                <a:ea typeface="MS PGothic" pitchFamily="34" charset="-128"/>
              </a:rPr>
              <a:pPr/>
              <a:t>5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" y="2715766"/>
            <a:ext cx="354501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79DD0D-09AA-448E-BCCC-BF2A30AF1DB7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9512" y="771550"/>
            <a:ext cx="8556166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b="1" cap="all" dirty="0"/>
              <a:t>ПОЛОЖЕНИЕ О КОМИТЕТЕ</a:t>
            </a:r>
            <a:endParaRPr lang="ru-RU" sz="1600" dirty="0"/>
          </a:p>
          <a:p>
            <a:r>
              <a:rPr lang="ru-RU" sz="1600" b="1" dirty="0"/>
              <a:t>Комитет по защите имущественных прав ФИФА при Координационном совете по подготовке и проведению чемпионата мира по футболу FIFA 2018 года и Кубка конфедераций FIFA 2017 года. </a:t>
            </a:r>
            <a:endParaRPr lang="ru-RU" sz="1600" dirty="0"/>
          </a:p>
          <a:p>
            <a:r>
              <a:rPr lang="ru-RU" dirty="0"/>
              <a:t>Комитет сформирован в соответствии с поручением первого заместителя Председателя Правительства Российской Федерации И.И. Шувалова.</a:t>
            </a:r>
          </a:p>
          <a:p>
            <a:r>
              <a:rPr lang="ru-RU" dirty="0"/>
              <a:t>Комитет по защите имущественных прав ФИФА является межведомственным рабочим координационным органом, созданным при Координационном совете по подготовке и проведению чемпионата мира по футболу FIFA 2018 года и Кубка конфедераций FIFA 2017 года  во исполнение Правительственной гарантии, выданной Российской Федерацией FIFA, для согласованного взаимодействия органов государственной власти, органов местного самоуправления, иных координационных и совещательных органов, рабочих групп и организаций, задействованных в подготовке и проведении мероприятий по подготовке и проведению Чемпионата мира по футболу FIFA 2018™ и Кубка Конфедераций FIFA 2017, по вопросам защиты имущественных прав FIFA.</a:t>
            </a:r>
          </a:p>
          <a:p>
            <a:r>
              <a:rPr lang="ru-RU" dirty="0"/>
              <a:t>Основной целью создания Комитета стало объединение усилий и координация работы правоохранительных органов и иных ведомств по защите интеллектуальных прав Международной федерации футбольных ассоциаций (FIFA), а также охраняемой в соответствии со специальным законом символики Чемпионата мира по футболу FIFA 2018™ и Кубка Конфедераций FIFA 2017</a:t>
            </a:r>
            <a:endParaRPr lang="ru-RU" b="1" dirty="0">
              <a:solidFill>
                <a:srgbClr val="333399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7" name="Rectangle 2"/>
          <p:cNvSpPr>
            <a:spLocks noGrp="1"/>
          </p:cNvSpPr>
          <p:nvPr>
            <p:ph type="title" idx="4294967295"/>
          </p:nvPr>
        </p:nvSpPr>
        <p:spPr>
          <a:xfrm>
            <a:off x="0" y="141685"/>
            <a:ext cx="9144000" cy="410765"/>
          </a:xfrm>
        </p:spPr>
        <p:txBody>
          <a:bodyPr lIns="90000" tIns="45000" rIns="90000" bIns="45000" anchor="t"/>
          <a:lstStyle/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dirty="0">
                <a:solidFill>
                  <a:schemeClr val="bg1"/>
                </a:solidFill>
              </a:rPr>
              <a:t>Действия </a:t>
            </a:r>
            <a:r>
              <a:rPr lang="ru-RU" sz="2800" b="1" dirty="0" smtClean="0">
                <a:solidFill>
                  <a:schemeClr val="bg1"/>
                </a:solidFill>
              </a:rPr>
              <a:t>ФАС</a:t>
            </a:r>
            <a:endParaRPr lang="ru-RU" sz="2800" b="1" dirty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452438"/>
          </a:xfrm>
          <a:prstGeom prst="rect">
            <a:avLst/>
          </a:prstGeom>
          <a:solidFill>
            <a:schemeClr val="accent5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53"/>
            <a:ext cx="9144000" cy="432197"/>
          </a:xfrm>
        </p:spPr>
        <p:txBody>
          <a:bodyPr/>
          <a:lstStyle/>
          <a:p>
            <a:pPr algn="r"/>
            <a:r>
              <a:rPr lang="ru-RU" sz="2800" b="1" dirty="0">
                <a:solidFill>
                  <a:srgbClr val="FFFFFF"/>
                </a:solidFill>
                <a:ea typeface="ＭＳ Ｐゴシック" pitchFamily="34" charset="-128"/>
              </a:rPr>
              <a:t>Действия ФАС</a:t>
            </a:r>
          </a:p>
        </p:txBody>
      </p:sp>
      <p:sp>
        <p:nvSpPr>
          <p:cNvPr id="6149" name="Номер слайда 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E3F971-692A-4A1F-A2BE-6A610253927B}" type="slidenum">
              <a:rPr lang="ru-RU" smtClean="0">
                <a:latin typeface="Arial" pitchFamily="34" charset="0"/>
                <a:ea typeface="MS PGothic" pitchFamily="34" charset="-128"/>
              </a:rPr>
              <a:pPr/>
              <a:t>7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150" name="Picture 2" descr="C:\Documents and Settings\OTsigankov\Рабочий стол\Презентация\NewsPic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31590"/>
            <a:ext cx="31935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63888" y="876975"/>
            <a:ext cx="5400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Письмо ФАС России от 5 декабря 2016 года № АК/84114-ПР/16  </a:t>
            </a:r>
            <a:r>
              <a:rPr lang="ru-RU" dirty="0">
                <a:solidFill>
                  <a:schemeClr val="accent1">
                    <a:lumMod val="25000"/>
                  </a:schemeClr>
                </a:solidFill>
              </a:rPr>
              <a:t>«Об особенностях рассмотрении дел по фактам нарушения имущественных прав FIFA, связанных с осуществлением мероприятий по подготовке и проведению в Российской Федерации и чемпионата мира по футболу FIFA 2018 ГОДА И Кубка конфедераций FIFA 2017 года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» - указание территориальным органам рассматривать факты о нарушении в течение 3х дневного срока с момента выявления нарушения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Письмо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от 28 ноября 2017 г. N АК/83162/17 </a:t>
            </a:r>
            <a:r>
              <a:rPr lang="ru-RU" dirty="0">
                <a:solidFill>
                  <a:schemeClr val="accent1">
                    <a:lumMod val="25000"/>
                  </a:schemeClr>
                </a:solidFill>
              </a:rPr>
              <a:t>«К вопросу о квалификации фактов нарушения имущественных прав FIFA, связанных с осуществлением мероприятий по подготовке и проведению чемпионата мира по футболу FIFA 2018 Г. и Кубка конфедераций FIFA 2017 г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.» - рекомендации по квалификации правонарушений в связи с новациями, введенными «четвертым» антимонопольным пакетом.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452438"/>
          </a:xfrm>
          <a:prstGeom prst="rect">
            <a:avLst/>
          </a:prstGeom>
          <a:solidFill>
            <a:schemeClr val="accent5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1" name="Номер слайда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C4B419-5237-4985-9E9A-DBA9693890E9}" type="slidenum">
              <a:rPr lang="ru-RU" smtClean="0">
                <a:latin typeface="Arial" pitchFamily="34" charset="0"/>
                <a:ea typeface="MS PGothic" pitchFamily="34" charset="-128"/>
              </a:rPr>
              <a:pPr/>
              <a:t>8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222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5781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rgbClr val="FFFFFF"/>
                </a:solidFill>
                <a:ea typeface="ＭＳ Ｐゴシック" pitchFamily="34" charset="-128"/>
              </a:rPr>
              <a:t>Действия ФАС</a:t>
            </a:r>
            <a:endParaRPr lang="ru-RU" sz="2100" b="1" dirty="0" smtClean="0">
              <a:solidFill>
                <a:schemeClr val="bg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" y="600100"/>
            <a:ext cx="5760641" cy="38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95" y="644411"/>
            <a:ext cx="3374405" cy="17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72324"/>
            <a:ext cx="8667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52" y="307232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71" y="3548574"/>
            <a:ext cx="1866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29165"/>
            <a:ext cx="1825269" cy="21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92546"/>
            <a:ext cx="8229600" cy="857250"/>
          </a:xfrm>
        </p:spPr>
        <p:txBody>
          <a:bodyPr/>
          <a:lstStyle/>
          <a:p>
            <a:pPr algn="r"/>
            <a:r>
              <a:rPr lang="ru-RU" sz="2800" b="1" kern="1200" dirty="0">
                <a:solidFill>
                  <a:schemeClr val="bg1"/>
                </a:solidFill>
              </a:rPr>
              <a:t>Товарные знаки </a:t>
            </a:r>
            <a:r>
              <a:rPr lang="en-US" sz="2800" b="1" kern="1200" dirty="0" smtClean="0">
                <a:solidFill>
                  <a:schemeClr val="bg1"/>
                </a:solidFill>
              </a:rPr>
              <a:t>FIFA </a:t>
            </a:r>
            <a:r>
              <a:rPr lang="ru-RU" sz="2800" b="1" kern="1200" dirty="0" smtClean="0">
                <a:solidFill>
                  <a:schemeClr val="bg1"/>
                </a:solidFill>
              </a:rPr>
              <a:t>подлежащие </a:t>
            </a:r>
            <a:r>
              <a:rPr lang="ru-RU" sz="2800" b="1" kern="1200" dirty="0">
                <a:solidFill>
                  <a:schemeClr val="bg1"/>
                </a:solidFill>
              </a:rPr>
              <a:t>охране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484328"/>
              </p:ext>
            </p:extLst>
          </p:nvPr>
        </p:nvGraphicFramePr>
        <p:xfrm>
          <a:off x="179513" y="771551"/>
          <a:ext cx="8784975" cy="4060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434"/>
                <a:gridCol w="3159165"/>
                <a:gridCol w="3384376"/>
              </a:tblGrid>
              <a:tr h="384971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ТОВАРНЫЙ ЗНАК</a:t>
                      </a:r>
                      <a:endParaRPr lang="ru-RU" sz="12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­   НОМЕР И ДАТА РЕГИСТРАЦИИ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КЛАССЫ  МКТУ</a:t>
                      </a:r>
                      <a:endParaRPr lang="ru-RU" sz="1200" b="1" i="0" u="none" strike="noStrike" kern="1200" baseline="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71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747778</a:t>
                      </a:r>
                    </a:p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 июня 2000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1, 3, 4, 5, 6, 7, 8, 9, 10, 11, 12, 14, 15,  16, 18, 20, 21, 24, 25, 26, 27, 28, 29, 30, 31, 32, 33, 34, 35, 36, 37, 38, 39, 40, 41, 42</a:t>
                      </a:r>
                      <a:endParaRPr lang="ru-RU" sz="1100" dirty="0"/>
                    </a:p>
                  </a:txBody>
                  <a:tcPr/>
                </a:tc>
              </a:tr>
              <a:tr h="57316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ФИФА</a:t>
                      </a:r>
                      <a:endParaRPr lang="ru-RU" sz="2400" b="1" dirty="0"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1126722</a:t>
                      </a:r>
                    </a:p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 Октября 2011</a:t>
                      </a:r>
                      <a:endParaRPr lang="ru-RU" sz="15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1, 3, 4, 5, 6, 7, 8, 9, 10, 11, 12, 14,15, 16, 18, 20, 21, 24, 25, 26, 27, 28, 29, 31, 32, 33, 34, 35, 36, 37, 38, 39, 40, 41, 42, 43, 45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84258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FIFA WORLD CUP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734366</a:t>
                      </a:r>
                    </a:p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 марта 2000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1, 3, 4, 5, 6, 7, 8, 9, 10, 11, 12, 14, 15, 16, 18, 20, 21, 24, 25, 26, 27, 28, 29, 30, 31, 32, 33, 34, 35, 36, 37, 38, 39, 40, 41, 42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0953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ЧЕМПИОНАТ МИРА 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ПО ФУТБОЛУ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FIFA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1142845</a:t>
                      </a:r>
                    </a:p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февраля  2012</a:t>
                      </a:r>
                      <a:endParaRPr lang="ru-RU" sz="15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1, 3, 4, 5, 6, 7, 8, 9, 10, 11, 12, 14, 15,16, 18, 20, 21, 24, 25, 26, 27, 28,29, 30, 31, 32, 33, 34, 35, 36, 37,38, 39, 40, 41, 42, 43, 45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0953"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1093235</a:t>
                      </a:r>
                    </a:p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 июня 2011</a:t>
                      </a:r>
                      <a:endParaRPr lang="ru-RU" sz="15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1, 3, 4, 5, 6, 9, 10, 12, 14, 16, 18, 20, 21, 24, 25,26, 28, 30, 32, 33, 34,35, 36, 37, 38, 39, 41, 43</a:t>
                      </a:r>
                      <a:endParaRPr lang="ru-RU" dirty="0"/>
                    </a:p>
                  </a:txBody>
                  <a:tcPr/>
                </a:tc>
              </a:tr>
              <a:tr h="600953"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kern="1200" baseline="0" dirty="0" smtClean="0">
                        <a:solidFill>
                          <a:schemeClr val="dk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FIFA FAN FEST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532696 23  января 2015</a:t>
                      </a:r>
                      <a:endParaRPr lang="ru-RU" sz="15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16, 38, 41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1984"/>
            <a:ext cx="1057672" cy="34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70" y="3867893"/>
            <a:ext cx="1866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41429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32170</TotalTime>
  <Words>1331</Words>
  <Application>Microsoft Office PowerPoint</Application>
  <PresentationFormat>Экран (16:9)</PresentationFormat>
  <Paragraphs>206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Презентация PowerPoint</vt:lpstr>
      <vt:lpstr>Нормативно-правовая основа</vt:lpstr>
      <vt:lpstr>Мероприятия  по защите прав  FIFA</vt:lpstr>
      <vt:lpstr>Мероприятия  по защите прав  FIFA</vt:lpstr>
      <vt:lpstr>Действия ФАС</vt:lpstr>
      <vt:lpstr>Действия ФАС</vt:lpstr>
      <vt:lpstr>Действия ФАС</vt:lpstr>
      <vt:lpstr>Действия ФАС</vt:lpstr>
      <vt:lpstr>Товарные знаки FIFA подлежащие охране</vt:lpstr>
      <vt:lpstr>Товарные знаки FIFA подлежащие охране</vt:lpstr>
      <vt:lpstr> ЖАЛОБА В УФАС </vt:lpstr>
      <vt:lpstr>http://www.zelenogradsk.com/ </vt:lpstr>
      <vt:lpstr>                      РАССМОТРЕНИЕ ЖАЛОБЫ</vt:lpstr>
      <vt:lpstr>РЕАКЦИЯ СМИ</vt:lpstr>
      <vt:lpstr>РЕЗУЛЬТАТ</vt:lpstr>
      <vt:lpstr>Нарушения 2018 год</vt:lpstr>
      <vt:lpstr>Нарушения 2018 год</vt:lpstr>
      <vt:lpstr>Нарушения 2018 год</vt:lpstr>
      <vt:lpstr>Нарушения 2018 год</vt:lpstr>
      <vt:lpstr>Ответственность</vt:lpstr>
      <vt:lpstr>На рассмотрении …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Самолысов П.В.</dc:creator>
  <cp:lastModifiedBy>Боброва О.А.</cp:lastModifiedBy>
  <cp:revision>1215</cp:revision>
  <cp:lastPrinted>2018-06-14T11:12:35Z</cp:lastPrinted>
  <dcterms:created xsi:type="dcterms:W3CDTF">2012-02-14T15:20:51Z</dcterms:created>
  <dcterms:modified xsi:type="dcterms:W3CDTF">2018-06-14T17:24:23Z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