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48"/>
  </p:notesMasterIdLst>
  <p:sldIdLst>
    <p:sldId id="778" r:id="rId2"/>
    <p:sldId id="693" r:id="rId3"/>
    <p:sldId id="780" r:id="rId4"/>
    <p:sldId id="791" r:id="rId5"/>
    <p:sldId id="792" r:id="rId6"/>
    <p:sldId id="810" r:id="rId7"/>
    <p:sldId id="811" r:id="rId8"/>
    <p:sldId id="814" r:id="rId9"/>
    <p:sldId id="836" r:id="rId10"/>
    <p:sldId id="842" r:id="rId11"/>
    <p:sldId id="837" r:id="rId12"/>
    <p:sldId id="812" r:id="rId13"/>
    <p:sldId id="840" r:id="rId14"/>
    <p:sldId id="813" r:id="rId15"/>
    <p:sldId id="841" r:id="rId16"/>
    <p:sldId id="833" r:id="rId17"/>
    <p:sldId id="839" r:id="rId18"/>
    <p:sldId id="827" r:id="rId19"/>
    <p:sldId id="818" r:id="rId20"/>
    <p:sldId id="819" r:id="rId21"/>
    <p:sldId id="820" r:id="rId22"/>
    <p:sldId id="821" r:id="rId23"/>
    <p:sldId id="822" r:id="rId24"/>
    <p:sldId id="823" r:id="rId25"/>
    <p:sldId id="824" r:id="rId26"/>
    <p:sldId id="825" r:id="rId27"/>
    <p:sldId id="826" r:id="rId28"/>
    <p:sldId id="828" r:id="rId29"/>
    <p:sldId id="845" r:id="rId30"/>
    <p:sldId id="846" r:id="rId31"/>
    <p:sldId id="843" r:id="rId32"/>
    <p:sldId id="844" r:id="rId33"/>
    <p:sldId id="838" r:id="rId34"/>
    <p:sldId id="829" r:id="rId35"/>
    <p:sldId id="830" r:id="rId36"/>
    <p:sldId id="831" r:id="rId37"/>
    <p:sldId id="832" r:id="rId38"/>
    <p:sldId id="834" r:id="rId39"/>
    <p:sldId id="835" r:id="rId40"/>
    <p:sldId id="848" r:id="rId41"/>
    <p:sldId id="815" r:id="rId42"/>
    <p:sldId id="806" r:id="rId43"/>
    <p:sldId id="808" r:id="rId44"/>
    <p:sldId id="816" r:id="rId45"/>
    <p:sldId id="850" r:id="rId46"/>
    <p:sldId id="644" r:id="rId47"/>
  </p:sldIdLst>
  <p:sldSz cx="9144000" cy="5143500" type="screen16x9"/>
  <p:notesSz cx="6735763" cy="9866313"/>
  <p:defaultTextStyle>
    <a:defPPr>
      <a:defRPr lang="ru-RU"/>
    </a:defPPr>
    <a:lvl1pPr algn="l" rtl="0" eaLnBrk="0" fontAlgn="base" hangingPunct="0">
      <a:spcBef>
        <a:spcPct val="0"/>
      </a:spcBef>
      <a:spcAft>
        <a:spcPct val="0"/>
      </a:spcAft>
      <a:defRPr sz="14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4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14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14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14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028842"/>
    <a:srgbClr val="0066FF"/>
    <a:srgbClr val="660066"/>
    <a:srgbClr val="FF5050"/>
    <a:srgbClr val="FFFF00"/>
    <a:srgbClr val="8A0000"/>
    <a:srgbClr val="F2340E"/>
    <a:srgbClr val="99CC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97" autoAdjust="0"/>
  </p:normalViewPr>
  <p:slideViewPr>
    <p:cSldViewPr>
      <p:cViewPr>
        <p:scale>
          <a:sx n="96" d="100"/>
          <a:sy n="96" d="100"/>
        </p:scale>
        <p:origin x="-1104" y="-270"/>
      </p:cViewPr>
      <p:guideLst>
        <p:guide orient="horz" pos="1620"/>
        <p:guide pos="2880"/>
      </p:guideLst>
    </p:cSldViewPr>
  </p:slideViewPr>
  <p:outlineViewPr>
    <p:cViewPr>
      <p:scale>
        <a:sx n="33" d="100"/>
        <a:sy n="33" d="100"/>
      </p:scale>
      <p:origin x="0" y="59334"/>
    </p:cViewPr>
  </p:outlin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1"/>
    <c:view3D>
      <c:rotX val="15"/>
      <c:rotY val="20"/>
      <c:depthPercent val="100"/>
      <c:rAngAx val="0"/>
      <c:perspective val="30"/>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3.0055884307314016E-2"/>
          <c:y val="5.4599314676729439E-2"/>
          <c:w val="0.96009079985807744"/>
          <c:h val="0.77603607853927503"/>
        </c:manualLayout>
      </c:layout>
      <c:bar3DChart>
        <c:barDir val="col"/>
        <c:grouping val="standard"/>
        <c:varyColors val="0"/>
        <c:dLbls>
          <c:showLegendKey val="0"/>
          <c:showVal val="1"/>
          <c:showCatName val="0"/>
          <c:showSerName val="0"/>
          <c:showPercent val="0"/>
          <c:showBubbleSize val="0"/>
        </c:dLbls>
        <c:gapWidth val="150"/>
        <c:shape val="box"/>
        <c:axId val="164719616"/>
        <c:axId val="166847232"/>
        <c:axId val="154879744"/>
      </c:bar3DChart>
      <c:catAx>
        <c:axId val="164719616"/>
        <c:scaling>
          <c:orientation val="minMax"/>
        </c:scaling>
        <c:delete val="0"/>
        <c:axPos val="b"/>
        <c:numFmt formatCode="General" sourceLinked="1"/>
        <c:majorTickMark val="none"/>
        <c:minorTickMark val="none"/>
        <c:tickLblPos val="nextTo"/>
        <c:txPr>
          <a:bodyPr/>
          <a:lstStyle/>
          <a:p>
            <a:pPr>
              <a:defRPr sz="1400" b="1"/>
            </a:pPr>
            <a:endParaRPr lang="ru-RU"/>
          </a:p>
        </c:txPr>
        <c:crossAx val="166847232"/>
        <c:crosses val="autoZero"/>
        <c:auto val="1"/>
        <c:lblAlgn val="ctr"/>
        <c:lblOffset val="100"/>
        <c:noMultiLvlLbl val="0"/>
      </c:catAx>
      <c:valAx>
        <c:axId val="166847232"/>
        <c:scaling>
          <c:orientation val="minMax"/>
        </c:scaling>
        <c:delete val="1"/>
        <c:axPos val="l"/>
        <c:numFmt formatCode="General" sourceLinked="1"/>
        <c:majorTickMark val="out"/>
        <c:minorTickMark val="none"/>
        <c:tickLblPos val="none"/>
        <c:crossAx val="164719616"/>
        <c:crosses val="autoZero"/>
        <c:crossBetween val="between"/>
      </c:valAx>
      <c:serAx>
        <c:axId val="154879744"/>
        <c:scaling>
          <c:orientation val="minMax"/>
        </c:scaling>
        <c:delete val="1"/>
        <c:axPos val="b"/>
        <c:majorTickMark val="out"/>
        <c:minorTickMark val="none"/>
        <c:tickLblPos val="none"/>
        <c:crossAx val="166847232"/>
        <c:crosses val="autoZero"/>
      </c:serAx>
      <c:spPr>
        <a:noFill/>
        <a:ln w="25400">
          <a:noFill/>
        </a:ln>
      </c:spPr>
    </c:plotArea>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view3D>
      <c:rotX val="15"/>
      <c:rotY val="20"/>
      <c:depthPercent val="100"/>
      <c:rAngAx val="0"/>
      <c:perspective val="30"/>
    </c:view3D>
    <c:floor>
      <c:thickness val="0"/>
    </c:floor>
    <c:sideWall>
      <c:thickness val="0"/>
    </c:sideWall>
    <c:backWall>
      <c:thickness val="0"/>
    </c:backWall>
    <c:plotArea>
      <c:layout>
        <c:manualLayout>
          <c:layoutTarget val="inner"/>
          <c:xMode val="edge"/>
          <c:yMode val="edge"/>
          <c:x val="0.1367112347675937"/>
          <c:y val="0.18594904253030223"/>
          <c:w val="0.83479602164222422"/>
          <c:h val="0.68750531559443562"/>
        </c:manualLayout>
      </c:layout>
      <c:bar3DChart>
        <c:barDir val="col"/>
        <c:grouping val="clustered"/>
        <c:varyColors val="0"/>
        <c:ser>
          <c:idx val="0"/>
          <c:order val="0"/>
          <c:tx>
            <c:strRef>
              <c:f>Лист1!$B$1</c:f>
              <c:strCache>
                <c:ptCount val="1"/>
                <c:pt idx="0">
                  <c:v>2016</c:v>
                </c:pt>
              </c:strCache>
            </c:strRef>
          </c:tx>
          <c:invertIfNegative val="0"/>
          <c:dLbls>
            <c:dLbl>
              <c:idx val="0"/>
              <c:layout>
                <c:manualLayout>
                  <c:x val="-4.1577060931899633E-2"/>
                  <c:y val="-1.3852812593624652E-2"/>
                </c:manualLayout>
              </c:layout>
              <c:showLegendKey val="0"/>
              <c:showVal val="1"/>
              <c:showCatName val="0"/>
              <c:showSerName val="0"/>
              <c:showPercent val="0"/>
              <c:showBubbleSize val="0"/>
            </c:dLbl>
            <c:dLbl>
              <c:idx val="1"/>
              <c:layout>
                <c:manualLayout>
                  <c:x val="-5.7347670250896153E-3"/>
                  <c:y val="-3.4632031484061652E-2"/>
                </c:manualLayout>
              </c:layout>
              <c:showLegendKey val="0"/>
              <c:showVal val="1"/>
              <c:showCatName val="0"/>
              <c:showSerName val="0"/>
              <c:showPercent val="0"/>
              <c:showBubbleSize val="0"/>
            </c:dLbl>
            <c:dLbl>
              <c:idx val="2"/>
              <c:layout>
                <c:manualLayout>
                  <c:x val="-2.8673835125448059E-3"/>
                  <c:y val="-2.5396823088311871E-2"/>
                </c:manualLayout>
              </c:layout>
              <c:showLegendKey val="0"/>
              <c:showVal val="1"/>
              <c:showCatName val="0"/>
              <c:showSerName val="0"/>
              <c:showPercent val="0"/>
              <c:showBubbleSize val="0"/>
            </c:dLbl>
            <c:txPr>
              <a:bodyPr/>
              <a:lstStyle/>
              <a:p>
                <a:pPr>
                  <a:defRPr sz="1400"/>
                </a:pPr>
                <a:endParaRPr lang="ru-RU"/>
              </a:p>
            </c:txPr>
            <c:showLegendKey val="0"/>
            <c:showVal val="1"/>
            <c:showCatName val="0"/>
            <c:showSerName val="0"/>
            <c:showPercent val="0"/>
            <c:showBubbleSize val="0"/>
            <c:showLeaderLines val="0"/>
          </c:dLbls>
          <c:cat>
            <c:strRef>
              <c:f>Лист1!$A$2:$A$4</c:f>
              <c:strCache>
                <c:ptCount val="3"/>
                <c:pt idx="0">
                  <c:v>Рассмотрено жалоб </c:v>
                </c:pt>
                <c:pt idx="1">
                  <c:v>обоснованы</c:v>
                </c:pt>
                <c:pt idx="2">
                  <c:v>Выдано предписаний</c:v>
                </c:pt>
              </c:strCache>
            </c:strRef>
          </c:cat>
          <c:val>
            <c:numRef>
              <c:f>Лист1!$B$2:$B$4</c:f>
              <c:numCache>
                <c:formatCode>General</c:formatCode>
                <c:ptCount val="3"/>
                <c:pt idx="0">
                  <c:v>361</c:v>
                </c:pt>
                <c:pt idx="1">
                  <c:v>50</c:v>
                </c:pt>
                <c:pt idx="2">
                  <c:v>67</c:v>
                </c:pt>
              </c:numCache>
            </c:numRef>
          </c:val>
        </c:ser>
        <c:ser>
          <c:idx val="1"/>
          <c:order val="1"/>
          <c:tx>
            <c:strRef>
              <c:f>Лист1!$C$1</c:f>
              <c:strCache>
                <c:ptCount val="1"/>
                <c:pt idx="0">
                  <c:v>2017</c:v>
                </c:pt>
              </c:strCache>
            </c:strRef>
          </c:tx>
          <c:spPr>
            <a:solidFill>
              <a:srgbClr val="FF3300"/>
            </a:solidFill>
          </c:spPr>
          <c:invertIfNegative val="0"/>
          <c:dLbls>
            <c:dLbl>
              <c:idx val="0"/>
              <c:layout>
                <c:manualLayout>
                  <c:x val="2.5072024490300882E-2"/>
                  <c:y val="8.9886643741247281E-3"/>
                </c:manualLayout>
              </c:layout>
              <c:showLegendKey val="0"/>
              <c:showVal val="1"/>
              <c:showCatName val="0"/>
              <c:showSerName val="0"/>
              <c:showPercent val="0"/>
              <c:showBubbleSize val="0"/>
            </c:dLbl>
            <c:dLbl>
              <c:idx val="1"/>
              <c:layout>
                <c:manualLayout>
                  <c:x val="5.7347670250896153E-3"/>
                  <c:y val="-4.6176041978748888E-2"/>
                </c:manualLayout>
              </c:layout>
              <c:showLegendKey val="0"/>
              <c:showVal val="1"/>
              <c:showCatName val="0"/>
              <c:showSerName val="0"/>
              <c:showPercent val="0"/>
              <c:showBubbleSize val="0"/>
            </c:dLbl>
            <c:dLbl>
              <c:idx val="2"/>
              <c:layout>
                <c:manualLayout>
                  <c:x val="2.8673835125448059E-3"/>
                  <c:y val="-4.848484407768628E-2"/>
                </c:manualLayout>
              </c:layout>
              <c:showLegendKey val="0"/>
              <c:showVal val="1"/>
              <c:showCatName val="0"/>
              <c:showSerName val="0"/>
              <c:showPercent val="0"/>
              <c:showBubbleSize val="0"/>
            </c:dLbl>
            <c:txPr>
              <a:bodyPr/>
              <a:lstStyle/>
              <a:p>
                <a:pPr>
                  <a:defRPr sz="1400"/>
                </a:pPr>
                <a:endParaRPr lang="ru-RU"/>
              </a:p>
            </c:txPr>
            <c:showLegendKey val="0"/>
            <c:showVal val="1"/>
            <c:showCatName val="0"/>
            <c:showSerName val="0"/>
            <c:showPercent val="0"/>
            <c:showBubbleSize val="0"/>
            <c:showLeaderLines val="0"/>
          </c:dLbls>
          <c:cat>
            <c:strRef>
              <c:f>Лист1!$A$2:$A$4</c:f>
              <c:strCache>
                <c:ptCount val="3"/>
                <c:pt idx="0">
                  <c:v>Рассмотрено жалоб </c:v>
                </c:pt>
                <c:pt idx="1">
                  <c:v>обоснованы</c:v>
                </c:pt>
                <c:pt idx="2">
                  <c:v>Выдано предписаний</c:v>
                </c:pt>
              </c:strCache>
            </c:strRef>
          </c:cat>
          <c:val>
            <c:numRef>
              <c:f>Лист1!$C$2:$C$4</c:f>
              <c:numCache>
                <c:formatCode>General</c:formatCode>
                <c:ptCount val="3"/>
                <c:pt idx="0">
                  <c:v>343</c:v>
                </c:pt>
                <c:pt idx="1">
                  <c:v>70</c:v>
                </c:pt>
                <c:pt idx="2">
                  <c:v>93</c:v>
                </c:pt>
              </c:numCache>
            </c:numRef>
          </c:val>
        </c:ser>
        <c:ser>
          <c:idx val="2"/>
          <c:order val="2"/>
          <c:tx>
            <c:strRef>
              <c:f>Лист1!$D$1</c:f>
              <c:strCache>
                <c:ptCount val="1"/>
                <c:pt idx="0">
                  <c:v>1 кв. 2018</c:v>
                </c:pt>
              </c:strCache>
            </c:strRef>
          </c:tx>
          <c:spPr>
            <a:solidFill>
              <a:srgbClr val="F2C10E"/>
            </a:solidFill>
          </c:spPr>
          <c:invertIfNegative val="0"/>
          <c:dLbls>
            <c:dLbl>
              <c:idx val="0"/>
              <c:layout>
                <c:manualLayout>
                  <c:x val="2.0806095199990528E-2"/>
                  <c:y val="-3.4632073441870477E-2"/>
                </c:manualLayout>
              </c:layout>
              <c:showLegendKey val="0"/>
              <c:showVal val="1"/>
              <c:showCatName val="0"/>
              <c:showSerName val="0"/>
              <c:showPercent val="0"/>
              <c:showBubbleSize val="0"/>
            </c:dLbl>
            <c:dLbl>
              <c:idx val="1"/>
              <c:layout>
                <c:manualLayout>
                  <c:x val="1.3616544114259993E-2"/>
                  <c:y val="-1.616166572926615E-2"/>
                </c:manualLayout>
              </c:layout>
              <c:showLegendKey val="0"/>
              <c:showVal val="1"/>
              <c:showCatName val="0"/>
              <c:showSerName val="0"/>
              <c:showPercent val="0"/>
              <c:showBubbleSize val="0"/>
            </c:dLbl>
            <c:dLbl>
              <c:idx val="2"/>
              <c:layout>
                <c:manualLayout>
                  <c:x val="1.218987353433946E-2"/>
                  <c:y val="-2.3775371153984082E-2"/>
                </c:manualLayout>
              </c:layout>
              <c:showLegendKey val="0"/>
              <c:showVal val="1"/>
              <c:showCatName val="0"/>
              <c:showSerName val="0"/>
              <c:showPercent val="0"/>
              <c:showBubbleSize val="0"/>
            </c:dLbl>
            <c:txPr>
              <a:bodyPr/>
              <a:lstStyle/>
              <a:p>
                <a:pPr>
                  <a:defRPr sz="1400"/>
                </a:pPr>
                <a:endParaRPr lang="ru-RU"/>
              </a:p>
            </c:txPr>
            <c:showLegendKey val="0"/>
            <c:showVal val="1"/>
            <c:showCatName val="0"/>
            <c:showSerName val="0"/>
            <c:showPercent val="0"/>
            <c:showBubbleSize val="0"/>
            <c:showLeaderLines val="0"/>
          </c:dLbls>
          <c:cat>
            <c:strRef>
              <c:f>Лист1!$A$2:$A$4</c:f>
              <c:strCache>
                <c:ptCount val="3"/>
                <c:pt idx="0">
                  <c:v>Рассмотрено жалоб </c:v>
                </c:pt>
                <c:pt idx="1">
                  <c:v>обоснованы</c:v>
                </c:pt>
                <c:pt idx="2">
                  <c:v>Выдано предписаний</c:v>
                </c:pt>
              </c:strCache>
            </c:strRef>
          </c:cat>
          <c:val>
            <c:numRef>
              <c:f>Лист1!$D$2:$D$4</c:f>
              <c:numCache>
                <c:formatCode>General</c:formatCode>
                <c:ptCount val="3"/>
                <c:pt idx="0">
                  <c:v>50</c:v>
                </c:pt>
                <c:pt idx="1">
                  <c:v>21</c:v>
                </c:pt>
                <c:pt idx="2">
                  <c:v>9</c:v>
                </c:pt>
              </c:numCache>
            </c:numRef>
          </c:val>
        </c:ser>
        <c:ser>
          <c:idx val="3"/>
          <c:order val="3"/>
          <c:tx>
            <c:strRef>
              <c:f>Лист1!$E$1</c:f>
              <c:strCache>
                <c:ptCount val="1"/>
                <c:pt idx="0">
                  <c:v>2 кв. 2018</c:v>
                </c:pt>
              </c:strCache>
            </c:strRef>
          </c:tx>
          <c:invertIfNegative val="0"/>
          <c:dLbls>
            <c:dLbl>
              <c:idx val="0"/>
              <c:layout>
                <c:manualLayout>
                  <c:x val="3.1757897687714462E-2"/>
                  <c:y val="2.9962214580415759E-3"/>
                </c:manualLayout>
              </c:layout>
              <c:showLegendKey val="0"/>
              <c:showVal val="1"/>
              <c:showCatName val="0"/>
              <c:showSerName val="0"/>
              <c:showPercent val="0"/>
              <c:showBubbleSize val="0"/>
            </c:dLbl>
            <c:dLbl>
              <c:idx val="1"/>
              <c:layout>
                <c:manualLayout>
                  <c:x val="1.5043214694180528E-2"/>
                  <c:y val="2.9962214580415759E-3"/>
                </c:manualLayout>
              </c:layout>
              <c:showLegendKey val="0"/>
              <c:showVal val="1"/>
              <c:showCatName val="0"/>
              <c:showSerName val="0"/>
              <c:showPercent val="0"/>
              <c:showBubbleSize val="0"/>
            </c:dLbl>
            <c:dLbl>
              <c:idx val="2"/>
              <c:layout>
                <c:manualLayout>
                  <c:x val="1.5043214694180528E-2"/>
                  <c:y val="-8.9886643741247281E-3"/>
                </c:manualLayout>
              </c:layout>
              <c:showLegendKey val="0"/>
              <c:showVal val="1"/>
              <c:showCatName val="0"/>
              <c:showSerName val="0"/>
              <c:showPercent val="0"/>
              <c:showBubbleSize val="0"/>
            </c:dLbl>
            <c:txPr>
              <a:bodyPr/>
              <a:lstStyle/>
              <a:p>
                <a:pPr>
                  <a:defRPr sz="1400"/>
                </a:pPr>
                <a:endParaRPr lang="ru-RU"/>
              </a:p>
            </c:txPr>
            <c:showLegendKey val="0"/>
            <c:showVal val="1"/>
            <c:showCatName val="0"/>
            <c:showSerName val="0"/>
            <c:showPercent val="0"/>
            <c:showBubbleSize val="0"/>
            <c:showLeaderLines val="0"/>
          </c:dLbls>
          <c:cat>
            <c:strRef>
              <c:f>Лист1!$A$2:$A$4</c:f>
              <c:strCache>
                <c:ptCount val="3"/>
                <c:pt idx="0">
                  <c:v>Рассмотрено жалоб </c:v>
                </c:pt>
                <c:pt idx="1">
                  <c:v>обоснованы</c:v>
                </c:pt>
                <c:pt idx="2">
                  <c:v>Выдано предписаний</c:v>
                </c:pt>
              </c:strCache>
            </c:strRef>
          </c:cat>
          <c:val>
            <c:numRef>
              <c:f>Лист1!$E$2:$E$4</c:f>
              <c:numCache>
                <c:formatCode>General</c:formatCode>
                <c:ptCount val="3"/>
                <c:pt idx="0">
                  <c:v>76</c:v>
                </c:pt>
                <c:pt idx="1">
                  <c:v>29</c:v>
                </c:pt>
                <c:pt idx="2">
                  <c:v>26</c:v>
                </c:pt>
              </c:numCache>
            </c:numRef>
          </c:val>
        </c:ser>
        <c:dLbls>
          <c:showLegendKey val="0"/>
          <c:showVal val="1"/>
          <c:showCatName val="0"/>
          <c:showSerName val="0"/>
          <c:showPercent val="0"/>
          <c:showBubbleSize val="0"/>
        </c:dLbls>
        <c:gapWidth val="150"/>
        <c:shape val="box"/>
        <c:axId val="168261120"/>
        <c:axId val="168262656"/>
        <c:axId val="0"/>
      </c:bar3DChart>
      <c:catAx>
        <c:axId val="168261120"/>
        <c:scaling>
          <c:orientation val="minMax"/>
        </c:scaling>
        <c:delete val="0"/>
        <c:axPos val="b"/>
        <c:numFmt formatCode="General" sourceLinked="1"/>
        <c:majorTickMark val="none"/>
        <c:minorTickMark val="none"/>
        <c:tickLblPos val="nextTo"/>
        <c:txPr>
          <a:bodyPr/>
          <a:lstStyle/>
          <a:p>
            <a:pPr>
              <a:defRPr sz="1200" b="1" baseline="0"/>
            </a:pPr>
            <a:endParaRPr lang="ru-RU"/>
          </a:p>
        </c:txPr>
        <c:crossAx val="168262656"/>
        <c:crosses val="autoZero"/>
        <c:auto val="1"/>
        <c:lblAlgn val="ctr"/>
        <c:lblOffset val="100"/>
        <c:noMultiLvlLbl val="0"/>
      </c:catAx>
      <c:valAx>
        <c:axId val="168262656"/>
        <c:scaling>
          <c:orientation val="minMax"/>
        </c:scaling>
        <c:delete val="1"/>
        <c:axPos val="l"/>
        <c:numFmt formatCode="General" sourceLinked="1"/>
        <c:majorTickMark val="out"/>
        <c:minorTickMark val="none"/>
        <c:tickLblPos val="none"/>
        <c:crossAx val="168261120"/>
        <c:crosses val="autoZero"/>
        <c:crossBetween val="between"/>
      </c:valAx>
      <c:spPr>
        <a:noFill/>
        <a:ln w="25394">
          <a:noFill/>
        </a:ln>
      </c:spPr>
    </c:plotArea>
    <c:legend>
      <c:legendPos val="t"/>
      <c:layout>
        <c:manualLayout>
          <c:xMode val="edge"/>
          <c:yMode val="edge"/>
          <c:x val="0.28752242333948869"/>
          <c:y val="1.285867606261264E-2"/>
          <c:w val="0.63674150545333008"/>
          <c:h val="7.7628795056564892E-2"/>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view3D>
      <c:rotX val="15"/>
      <c:rotY val="20"/>
      <c:depthPercent val="100"/>
      <c:rAngAx val="0"/>
      <c:perspective val="30"/>
    </c:view3D>
    <c:floor>
      <c:thickness val="0"/>
    </c:floor>
    <c:sideWall>
      <c:thickness val="0"/>
    </c:sideWall>
    <c:backWall>
      <c:thickness val="0"/>
    </c:backWall>
    <c:plotArea>
      <c:layout>
        <c:manualLayout>
          <c:layoutTarget val="inner"/>
          <c:xMode val="edge"/>
          <c:yMode val="edge"/>
          <c:x val="0.15031593366104426"/>
          <c:y val="0.15986557802708801"/>
          <c:w val="0.84823871863439015"/>
          <c:h val="0.6156936375307589"/>
        </c:manualLayout>
      </c:layout>
      <c:bar3DChart>
        <c:barDir val="col"/>
        <c:grouping val="clustered"/>
        <c:varyColors val="0"/>
        <c:ser>
          <c:idx val="0"/>
          <c:order val="0"/>
          <c:tx>
            <c:strRef>
              <c:f>Лист1!$B$1</c:f>
              <c:strCache>
                <c:ptCount val="1"/>
                <c:pt idx="0">
                  <c:v>1 квартал</c:v>
                </c:pt>
              </c:strCache>
            </c:strRef>
          </c:tx>
          <c:invertIfNegative val="0"/>
          <c:dLbls>
            <c:txPr>
              <a:bodyPr/>
              <a:lstStyle/>
              <a:p>
                <a:pPr>
                  <a:defRPr sz="1600" b="1"/>
                </a:pPr>
                <a:endParaRPr lang="ru-RU"/>
              </a:p>
            </c:txPr>
            <c:showLegendKey val="0"/>
            <c:showVal val="1"/>
            <c:showCatName val="0"/>
            <c:showSerName val="0"/>
            <c:showPercent val="0"/>
            <c:showBubbleSize val="0"/>
            <c:showLeaderLines val="0"/>
          </c:dLbls>
          <c:cat>
            <c:strRef>
              <c:f>Лист1!$A$2:$A$4</c:f>
              <c:strCache>
                <c:ptCount val="3"/>
                <c:pt idx="0">
                  <c:v>поступило жалоб</c:v>
                </c:pt>
                <c:pt idx="1">
                  <c:v>признано обоснованными</c:v>
                </c:pt>
                <c:pt idx="2">
                  <c:v>выдано предписаний</c:v>
                </c:pt>
              </c:strCache>
            </c:strRef>
          </c:cat>
          <c:val>
            <c:numRef>
              <c:f>Лист1!$B$2:$B$4</c:f>
              <c:numCache>
                <c:formatCode>General</c:formatCode>
                <c:ptCount val="3"/>
                <c:pt idx="0">
                  <c:v>57</c:v>
                </c:pt>
                <c:pt idx="1">
                  <c:v>10</c:v>
                </c:pt>
                <c:pt idx="2">
                  <c:v>14</c:v>
                </c:pt>
              </c:numCache>
            </c:numRef>
          </c:val>
        </c:ser>
        <c:ser>
          <c:idx val="1"/>
          <c:order val="1"/>
          <c:tx>
            <c:strRef>
              <c:f>Лист1!$C$1</c:f>
              <c:strCache>
                <c:ptCount val="1"/>
                <c:pt idx="0">
                  <c:v>2 квартал</c:v>
                </c:pt>
              </c:strCache>
            </c:strRef>
          </c:tx>
          <c:spPr>
            <a:solidFill>
              <a:srgbClr val="92D050"/>
            </a:solidFill>
          </c:spPr>
          <c:invertIfNegative val="0"/>
          <c:dLbls>
            <c:txPr>
              <a:bodyPr/>
              <a:lstStyle/>
              <a:p>
                <a:pPr>
                  <a:defRPr sz="1600" b="1"/>
                </a:pPr>
                <a:endParaRPr lang="ru-RU"/>
              </a:p>
            </c:txPr>
            <c:showLegendKey val="0"/>
            <c:showVal val="1"/>
            <c:showCatName val="0"/>
            <c:showSerName val="0"/>
            <c:showPercent val="0"/>
            <c:showBubbleSize val="0"/>
            <c:showLeaderLines val="0"/>
          </c:dLbls>
          <c:cat>
            <c:strRef>
              <c:f>Лист1!$A$2:$A$4</c:f>
              <c:strCache>
                <c:ptCount val="3"/>
                <c:pt idx="0">
                  <c:v>поступило жалоб</c:v>
                </c:pt>
                <c:pt idx="1">
                  <c:v>признано обоснованными</c:v>
                </c:pt>
                <c:pt idx="2">
                  <c:v>выдано предписаний</c:v>
                </c:pt>
              </c:strCache>
            </c:strRef>
          </c:cat>
          <c:val>
            <c:numRef>
              <c:f>Лист1!$C$2:$C$4</c:f>
              <c:numCache>
                <c:formatCode>General</c:formatCode>
                <c:ptCount val="3"/>
                <c:pt idx="0">
                  <c:v>72</c:v>
                </c:pt>
                <c:pt idx="1">
                  <c:v>15</c:v>
                </c:pt>
                <c:pt idx="2">
                  <c:v>20</c:v>
                </c:pt>
              </c:numCache>
            </c:numRef>
          </c:val>
        </c:ser>
        <c:ser>
          <c:idx val="2"/>
          <c:order val="2"/>
          <c:tx>
            <c:strRef>
              <c:f>Лист1!$D$1</c:f>
              <c:strCache>
                <c:ptCount val="1"/>
                <c:pt idx="0">
                  <c:v>3 квартал</c:v>
                </c:pt>
              </c:strCache>
            </c:strRef>
          </c:tx>
          <c:spPr>
            <a:solidFill>
              <a:srgbClr val="0070C0"/>
            </a:solidFill>
          </c:spPr>
          <c:invertIfNegative val="0"/>
          <c:dLbls>
            <c:txPr>
              <a:bodyPr/>
              <a:lstStyle/>
              <a:p>
                <a:pPr>
                  <a:defRPr sz="1600" b="1"/>
                </a:pPr>
                <a:endParaRPr lang="ru-RU"/>
              </a:p>
            </c:txPr>
            <c:showLegendKey val="0"/>
            <c:showVal val="1"/>
            <c:showCatName val="0"/>
            <c:showSerName val="0"/>
            <c:showPercent val="0"/>
            <c:showBubbleSize val="0"/>
            <c:showLeaderLines val="0"/>
          </c:dLbls>
          <c:cat>
            <c:strRef>
              <c:f>Лист1!$A$2:$A$4</c:f>
              <c:strCache>
                <c:ptCount val="3"/>
                <c:pt idx="0">
                  <c:v>поступило жалоб</c:v>
                </c:pt>
                <c:pt idx="1">
                  <c:v>признано обоснованными</c:v>
                </c:pt>
                <c:pt idx="2">
                  <c:v>выдано предписаний</c:v>
                </c:pt>
              </c:strCache>
            </c:strRef>
          </c:cat>
          <c:val>
            <c:numRef>
              <c:f>Лист1!$D$2:$D$4</c:f>
              <c:numCache>
                <c:formatCode>General</c:formatCode>
                <c:ptCount val="3"/>
                <c:pt idx="0">
                  <c:v>110</c:v>
                </c:pt>
                <c:pt idx="1">
                  <c:v>38</c:v>
                </c:pt>
                <c:pt idx="2">
                  <c:v>32</c:v>
                </c:pt>
              </c:numCache>
            </c:numRef>
          </c:val>
        </c:ser>
        <c:ser>
          <c:idx val="3"/>
          <c:order val="3"/>
          <c:tx>
            <c:strRef>
              <c:f>Лист1!$E$1</c:f>
              <c:strCache>
                <c:ptCount val="1"/>
                <c:pt idx="0">
                  <c:v>4 квартал</c:v>
                </c:pt>
              </c:strCache>
            </c:strRef>
          </c:tx>
          <c:invertIfNegative val="0"/>
          <c:dLbls>
            <c:txPr>
              <a:bodyPr/>
              <a:lstStyle/>
              <a:p>
                <a:pPr>
                  <a:defRPr sz="1600" b="1"/>
                </a:pPr>
                <a:endParaRPr lang="ru-RU"/>
              </a:p>
            </c:txPr>
            <c:showLegendKey val="0"/>
            <c:showVal val="1"/>
            <c:showCatName val="0"/>
            <c:showSerName val="0"/>
            <c:showPercent val="0"/>
            <c:showBubbleSize val="0"/>
            <c:showLeaderLines val="0"/>
          </c:dLbls>
          <c:cat>
            <c:strRef>
              <c:f>Лист1!$A$2:$A$4</c:f>
              <c:strCache>
                <c:ptCount val="3"/>
                <c:pt idx="0">
                  <c:v>поступило жалоб</c:v>
                </c:pt>
                <c:pt idx="1">
                  <c:v>признано обоснованными</c:v>
                </c:pt>
                <c:pt idx="2">
                  <c:v>выдано предписаний</c:v>
                </c:pt>
              </c:strCache>
            </c:strRef>
          </c:cat>
          <c:val>
            <c:numRef>
              <c:f>Лист1!$E$2:$E$4</c:f>
              <c:numCache>
                <c:formatCode>General</c:formatCode>
                <c:ptCount val="3"/>
                <c:pt idx="0">
                  <c:v>98</c:v>
                </c:pt>
                <c:pt idx="1">
                  <c:v>31</c:v>
                </c:pt>
                <c:pt idx="2">
                  <c:v>29</c:v>
                </c:pt>
              </c:numCache>
            </c:numRef>
          </c:val>
        </c:ser>
        <c:ser>
          <c:idx val="4"/>
          <c:order val="4"/>
          <c:tx>
            <c:strRef>
              <c:f>Лист1!$F$1</c:f>
              <c:strCache>
                <c:ptCount val="1"/>
                <c:pt idx="0">
                  <c:v>1 квартал 2018</c:v>
                </c:pt>
              </c:strCache>
            </c:strRef>
          </c:tx>
          <c:invertIfNegative val="0"/>
          <c:dLbls>
            <c:txPr>
              <a:bodyPr/>
              <a:lstStyle/>
              <a:p>
                <a:pPr>
                  <a:defRPr sz="1600" b="1"/>
                </a:pPr>
                <a:endParaRPr lang="ru-RU"/>
              </a:p>
            </c:txPr>
            <c:showLegendKey val="0"/>
            <c:showVal val="1"/>
            <c:showCatName val="0"/>
            <c:showSerName val="0"/>
            <c:showPercent val="0"/>
            <c:showBubbleSize val="0"/>
            <c:showLeaderLines val="0"/>
          </c:dLbls>
          <c:cat>
            <c:strRef>
              <c:f>Лист1!$A$2:$A$4</c:f>
              <c:strCache>
                <c:ptCount val="3"/>
                <c:pt idx="0">
                  <c:v>поступило жалоб</c:v>
                </c:pt>
                <c:pt idx="1">
                  <c:v>признано обоснованными</c:v>
                </c:pt>
                <c:pt idx="2">
                  <c:v>выдано предписаний</c:v>
                </c:pt>
              </c:strCache>
            </c:strRef>
          </c:cat>
          <c:val>
            <c:numRef>
              <c:f>Лист1!$F$2:$F$4</c:f>
              <c:numCache>
                <c:formatCode>General</c:formatCode>
                <c:ptCount val="3"/>
                <c:pt idx="0">
                  <c:v>50</c:v>
                </c:pt>
                <c:pt idx="1">
                  <c:v>21</c:v>
                </c:pt>
                <c:pt idx="2">
                  <c:v>9</c:v>
                </c:pt>
              </c:numCache>
            </c:numRef>
          </c:val>
        </c:ser>
        <c:ser>
          <c:idx val="5"/>
          <c:order val="5"/>
          <c:tx>
            <c:strRef>
              <c:f>Лист1!$G$1</c:f>
              <c:strCache>
                <c:ptCount val="1"/>
                <c:pt idx="0">
                  <c:v>2 квартал 2018</c:v>
                </c:pt>
              </c:strCache>
            </c:strRef>
          </c:tx>
          <c:invertIfNegative val="0"/>
          <c:dLbls>
            <c:dLbl>
              <c:idx val="1"/>
              <c:layout>
                <c:manualLayout>
                  <c:x val="1.30081293410933E-2"/>
                  <c:y val="-9.2352083957497697E-3"/>
                </c:manualLayout>
              </c:layout>
              <c:showLegendKey val="0"/>
              <c:showVal val="1"/>
              <c:showCatName val="0"/>
              <c:showSerName val="0"/>
              <c:showPercent val="0"/>
              <c:showBubbleSize val="0"/>
            </c:dLbl>
            <c:dLbl>
              <c:idx val="2"/>
              <c:layout>
                <c:manualLayout>
                  <c:x val="1.0117433931961343E-2"/>
                  <c:y val="-3.0784027985832564E-3"/>
                </c:manualLayout>
              </c:layout>
              <c:tx>
                <c:rich>
                  <a:bodyPr/>
                  <a:lstStyle/>
                  <a:p>
                    <a:r>
                      <a:rPr lang="en-US" sz="1600" b="1" dirty="0"/>
                      <a:t>26</a:t>
                    </a:r>
                    <a:endParaRPr lang="en-US" dirty="0"/>
                  </a:p>
                </c:rich>
              </c:tx>
              <c:showLegendKey val="0"/>
              <c:showVal val="1"/>
              <c:showCatName val="0"/>
              <c:showSerName val="0"/>
              <c:showPercent val="0"/>
              <c:showBubbleSize val="0"/>
            </c:dLbl>
            <c:txPr>
              <a:bodyPr/>
              <a:lstStyle/>
              <a:p>
                <a:pPr>
                  <a:defRPr sz="1600" b="1"/>
                </a:pPr>
                <a:endParaRPr lang="ru-RU"/>
              </a:p>
            </c:txPr>
            <c:showLegendKey val="0"/>
            <c:showVal val="1"/>
            <c:showCatName val="0"/>
            <c:showSerName val="0"/>
            <c:showPercent val="0"/>
            <c:showBubbleSize val="0"/>
            <c:showLeaderLines val="0"/>
          </c:dLbls>
          <c:cat>
            <c:strRef>
              <c:f>Лист1!$A$2:$A$4</c:f>
              <c:strCache>
                <c:ptCount val="3"/>
                <c:pt idx="0">
                  <c:v>поступило жалоб</c:v>
                </c:pt>
                <c:pt idx="1">
                  <c:v>признано обоснованными</c:v>
                </c:pt>
                <c:pt idx="2">
                  <c:v>выдано предписаний</c:v>
                </c:pt>
              </c:strCache>
            </c:strRef>
          </c:cat>
          <c:val>
            <c:numRef>
              <c:f>Лист1!$G$2:$G$4</c:f>
              <c:numCache>
                <c:formatCode>General</c:formatCode>
                <c:ptCount val="3"/>
                <c:pt idx="0">
                  <c:v>120</c:v>
                </c:pt>
                <c:pt idx="1">
                  <c:v>29</c:v>
                </c:pt>
                <c:pt idx="2">
                  <c:v>26</c:v>
                </c:pt>
              </c:numCache>
            </c:numRef>
          </c:val>
        </c:ser>
        <c:dLbls>
          <c:showLegendKey val="0"/>
          <c:showVal val="1"/>
          <c:showCatName val="0"/>
          <c:showSerName val="0"/>
          <c:showPercent val="0"/>
          <c:showBubbleSize val="0"/>
        </c:dLbls>
        <c:gapWidth val="150"/>
        <c:shape val="pyramid"/>
        <c:axId val="172410752"/>
        <c:axId val="172412288"/>
        <c:axId val="0"/>
      </c:bar3DChart>
      <c:catAx>
        <c:axId val="172410752"/>
        <c:scaling>
          <c:orientation val="minMax"/>
        </c:scaling>
        <c:delete val="0"/>
        <c:axPos val="b"/>
        <c:numFmt formatCode="General" sourceLinked="1"/>
        <c:majorTickMark val="none"/>
        <c:minorTickMark val="none"/>
        <c:tickLblPos val="nextTo"/>
        <c:txPr>
          <a:bodyPr/>
          <a:lstStyle/>
          <a:p>
            <a:pPr>
              <a:defRPr sz="1200" b="1"/>
            </a:pPr>
            <a:endParaRPr lang="ru-RU"/>
          </a:p>
        </c:txPr>
        <c:crossAx val="172412288"/>
        <c:crosses val="autoZero"/>
        <c:auto val="1"/>
        <c:lblAlgn val="ctr"/>
        <c:lblOffset val="100"/>
        <c:noMultiLvlLbl val="0"/>
      </c:catAx>
      <c:valAx>
        <c:axId val="172412288"/>
        <c:scaling>
          <c:orientation val="minMax"/>
        </c:scaling>
        <c:delete val="1"/>
        <c:axPos val="l"/>
        <c:numFmt formatCode="General" sourceLinked="1"/>
        <c:majorTickMark val="out"/>
        <c:minorTickMark val="none"/>
        <c:tickLblPos val="none"/>
        <c:crossAx val="172410752"/>
        <c:crosses val="autoZero"/>
        <c:crossBetween val="between"/>
      </c:valAx>
      <c:spPr>
        <a:noFill/>
        <a:ln w="25398">
          <a:noFill/>
        </a:ln>
      </c:spPr>
    </c:plotArea>
    <c:legend>
      <c:legendPos val="t"/>
      <c:layout>
        <c:manualLayout>
          <c:xMode val="edge"/>
          <c:yMode val="edge"/>
          <c:x val="1.0792764111401934E-2"/>
          <c:y val="1.347192327602648E-2"/>
          <c:w val="0.975208303624989"/>
          <c:h val="0.15489844179491735"/>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view3D>
      <c:rotX val="15"/>
      <c:rotY val="20"/>
      <c:depthPercent val="100"/>
      <c:rAngAx val="0"/>
      <c:perspective val="30"/>
    </c:view3D>
    <c:floor>
      <c:thickness val="0"/>
    </c:floor>
    <c:sideWall>
      <c:thickness val="0"/>
    </c:sideWall>
    <c:backWall>
      <c:thickness val="0"/>
    </c:backWall>
    <c:plotArea>
      <c:layout>
        <c:manualLayout>
          <c:layoutTarget val="inner"/>
          <c:xMode val="edge"/>
          <c:yMode val="edge"/>
          <c:x val="3.2782998899331143E-3"/>
          <c:y val="0.11061089085583473"/>
          <c:w val="0.97624011514689712"/>
          <c:h val="0.74352468879044453"/>
        </c:manualLayout>
      </c:layout>
      <c:bar3DChart>
        <c:barDir val="col"/>
        <c:grouping val="clustered"/>
        <c:varyColors val="0"/>
        <c:ser>
          <c:idx val="0"/>
          <c:order val="0"/>
          <c:tx>
            <c:strRef>
              <c:f>Лист1!$B$1</c:f>
              <c:strCache>
                <c:ptCount val="1"/>
                <c:pt idx="0">
                  <c:v>1 кв. 2017</c:v>
                </c:pt>
              </c:strCache>
            </c:strRef>
          </c:tx>
          <c:invertIfNegative val="0"/>
          <c:dLbls>
            <c:dLbl>
              <c:idx val="0"/>
              <c:layout>
                <c:manualLayout>
                  <c:x val="-1.7204301075268821E-2"/>
                  <c:y val="2.3088020989374434E-2"/>
                </c:manualLayout>
              </c:layout>
              <c:showLegendKey val="0"/>
              <c:showVal val="1"/>
              <c:showCatName val="0"/>
              <c:showSerName val="0"/>
              <c:showPercent val="0"/>
              <c:showBubbleSize val="0"/>
            </c:dLbl>
            <c:dLbl>
              <c:idx val="1"/>
              <c:layout>
                <c:manualLayout>
                  <c:x val="-5.7347670250896257E-3"/>
                  <c:y val="-3.4632031484061652E-2"/>
                </c:manualLayout>
              </c:layout>
              <c:showLegendKey val="0"/>
              <c:showVal val="1"/>
              <c:showCatName val="0"/>
              <c:showSerName val="0"/>
              <c:showPercent val="0"/>
              <c:showBubbleSize val="0"/>
            </c:dLbl>
            <c:dLbl>
              <c:idx val="2"/>
              <c:layout>
                <c:manualLayout>
                  <c:x val="-2.8673835125448085E-3"/>
                  <c:y val="-2.5396823088311871E-2"/>
                </c:manualLayout>
              </c:layout>
              <c:showLegendKey val="0"/>
              <c:showVal val="1"/>
              <c:showCatName val="0"/>
              <c:showSerName val="0"/>
              <c:showPercent val="0"/>
              <c:showBubbleSize val="0"/>
            </c:dLbl>
            <c:txPr>
              <a:bodyPr/>
              <a:lstStyle/>
              <a:p>
                <a:pPr>
                  <a:defRPr b="1"/>
                </a:pPr>
                <a:endParaRPr lang="ru-RU"/>
              </a:p>
            </c:txPr>
            <c:showLegendKey val="0"/>
            <c:showVal val="1"/>
            <c:showCatName val="0"/>
            <c:showSerName val="0"/>
            <c:showPercent val="0"/>
            <c:showBubbleSize val="0"/>
            <c:showLeaderLines val="0"/>
          </c:dLbls>
          <c:cat>
            <c:strRef>
              <c:f>Лист1!$A$2:$A$4</c:f>
              <c:strCache>
                <c:ptCount val="3"/>
                <c:pt idx="0">
                  <c:v>кол-во проверок</c:v>
                </c:pt>
                <c:pt idx="1">
                  <c:v>кол-во закупок с нарушениями</c:v>
                </c:pt>
                <c:pt idx="2">
                  <c:v>кол-во  нарушений</c:v>
                </c:pt>
              </c:strCache>
            </c:strRef>
          </c:cat>
          <c:val>
            <c:numRef>
              <c:f>Лист1!$B$2:$B$4</c:f>
              <c:numCache>
                <c:formatCode>General</c:formatCode>
                <c:ptCount val="3"/>
                <c:pt idx="0">
                  <c:v>10</c:v>
                </c:pt>
                <c:pt idx="1">
                  <c:v>8</c:v>
                </c:pt>
                <c:pt idx="2">
                  <c:v>9</c:v>
                </c:pt>
              </c:numCache>
            </c:numRef>
          </c:val>
        </c:ser>
        <c:ser>
          <c:idx val="1"/>
          <c:order val="1"/>
          <c:tx>
            <c:strRef>
              <c:f>Лист1!$C$1</c:f>
              <c:strCache>
                <c:ptCount val="1"/>
                <c:pt idx="0">
                  <c:v>2 кв. 2017</c:v>
                </c:pt>
              </c:strCache>
            </c:strRef>
          </c:tx>
          <c:spPr>
            <a:solidFill>
              <a:srgbClr val="FF3300"/>
            </a:solidFill>
          </c:spPr>
          <c:invertIfNegative val="0"/>
          <c:dLbls>
            <c:dLbl>
              <c:idx val="0"/>
              <c:layout>
                <c:manualLayout>
                  <c:x val="1.2903225806451618E-2"/>
                  <c:y val="-9.8508889554664233E-2"/>
                </c:manualLayout>
              </c:layout>
              <c:showLegendKey val="0"/>
              <c:showVal val="1"/>
              <c:showCatName val="0"/>
              <c:showSerName val="0"/>
              <c:showPercent val="0"/>
              <c:showBubbleSize val="0"/>
            </c:dLbl>
            <c:dLbl>
              <c:idx val="1"/>
              <c:layout>
                <c:manualLayout>
                  <c:x val="5.7347670250896257E-3"/>
                  <c:y val="-4.6176041978748902E-2"/>
                </c:manualLayout>
              </c:layout>
              <c:showLegendKey val="0"/>
              <c:showVal val="1"/>
              <c:showCatName val="0"/>
              <c:showSerName val="0"/>
              <c:showPercent val="0"/>
              <c:showBubbleSize val="0"/>
            </c:dLbl>
            <c:dLbl>
              <c:idx val="2"/>
              <c:layout>
                <c:manualLayout>
                  <c:x val="2.8673835125448085E-3"/>
                  <c:y val="-4.848484407768628E-2"/>
                </c:manualLayout>
              </c:layout>
              <c:showLegendKey val="0"/>
              <c:showVal val="1"/>
              <c:showCatName val="0"/>
              <c:showSerName val="0"/>
              <c:showPercent val="0"/>
              <c:showBubbleSize val="0"/>
            </c:dLbl>
            <c:txPr>
              <a:bodyPr/>
              <a:lstStyle/>
              <a:p>
                <a:pPr>
                  <a:defRPr b="1"/>
                </a:pPr>
                <a:endParaRPr lang="ru-RU"/>
              </a:p>
            </c:txPr>
            <c:showLegendKey val="0"/>
            <c:showVal val="1"/>
            <c:showCatName val="0"/>
            <c:showSerName val="0"/>
            <c:showPercent val="0"/>
            <c:showBubbleSize val="0"/>
            <c:showLeaderLines val="0"/>
          </c:dLbls>
          <c:cat>
            <c:strRef>
              <c:f>Лист1!$A$2:$A$4</c:f>
              <c:strCache>
                <c:ptCount val="3"/>
                <c:pt idx="0">
                  <c:v>кол-во проверок</c:v>
                </c:pt>
                <c:pt idx="1">
                  <c:v>кол-во закупок с нарушениями</c:v>
                </c:pt>
                <c:pt idx="2">
                  <c:v>кол-во  нарушений</c:v>
                </c:pt>
              </c:strCache>
            </c:strRef>
          </c:cat>
          <c:val>
            <c:numRef>
              <c:f>Лист1!$C$2:$C$4</c:f>
              <c:numCache>
                <c:formatCode>General</c:formatCode>
                <c:ptCount val="3"/>
                <c:pt idx="0">
                  <c:v>15</c:v>
                </c:pt>
                <c:pt idx="1">
                  <c:v>29</c:v>
                </c:pt>
                <c:pt idx="2">
                  <c:v>41</c:v>
                </c:pt>
              </c:numCache>
            </c:numRef>
          </c:val>
        </c:ser>
        <c:ser>
          <c:idx val="2"/>
          <c:order val="2"/>
          <c:tx>
            <c:strRef>
              <c:f>Лист1!$D$1</c:f>
              <c:strCache>
                <c:ptCount val="1"/>
                <c:pt idx="0">
                  <c:v>3 кв. 2017</c:v>
                </c:pt>
              </c:strCache>
            </c:strRef>
          </c:tx>
          <c:spPr>
            <a:solidFill>
              <a:srgbClr val="F2C10E"/>
            </a:solidFill>
          </c:spPr>
          <c:invertIfNegative val="0"/>
          <c:dLbls>
            <c:dLbl>
              <c:idx val="0"/>
              <c:layout>
                <c:manualLayout>
                  <c:x val="4.5878136200716874E-2"/>
                  <c:y val="-3.4632031484061652E-2"/>
                </c:manualLayout>
              </c:layout>
              <c:showLegendKey val="0"/>
              <c:showVal val="1"/>
              <c:showCatName val="0"/>
              <c:showSerName val="0"/>
              <c:showPercent val="0"/>
              <c:showBubbleSize val="0"/>
            </c:dLbl>
            <c:dLbl>
              <c:idx val="1"/>
              <c:layout>
                <c:manualLayout>
                  <c:x val="8.6021505376344728E-3"/>
                  <c:y val="-1.6161614692562144E-2"/>
                </c:manualLayout>
              </c:layout>
              <c:showLegendKey val="0"/>
              <c:showVal val="1"/>
              <c:showCatName val="0"/>
              <c:showSerName val="0"/>
              <c:showPercent val="0"/>
              <c:showBubbleSize val="0"/>
            </c:dLbl>
            <c:dLbl>
              <c:idx val="2"/>
              <c:layout>
                <c:manualLayout>
                  <c:x val="7.1684587813620124E-3"/>
                  <c:y val="-2.0779218890436994E-2"/>
                </c:manualLayout>
              </c:layout>
              <c:showLegendKey val="0"/>
              <c:showVal val="1"/>
              <c:showCatName val="0"/>
              <c:showSerName val="0"/>
              <c:showPercent val="0"/>
              <c:showBubbleSize val="0"/>
            </c:dLbl>
            <c:txPr>
              <a:bodyPr/>
              <a:lstStyle/>
              <a:p>
                <a:pPr>
                  <a:defRPr sz="1600" b="1"/>
                </a:pPr>
                <a:endParaRPr lang="ru-RU"/>
              </a:p>
            </c:txPr>
            <c:showLegendKey val="0"/>
            <c:showVal val="1"/>
            <c:showCatName val="0"/>
            <c:showSerName val="0"/>
            <c:showPercent val="0"/>
            <c:showBubbleSize val="0"/>
            <c:showLeaderLines val="0"/>
          </c:dLbls>
          <c:cat>
            <c:strRef>
              <c:f>Лист1!$A$2:$A$4</c:f>
              <c:strCache>
                <c:ptCount val="3"/>
                <c:pt idx="0">
                  <c:v>кол-во проверок</c:v>
                </c:pt>
                <c:pt idx="1">
                  <c:v>кол-во закупок с нарушениями</c:v>
                </c:pt>
                <c:pt idx="2">
                  <c:v>кол-во  нарушений</c:v>
                </c:pt>
              </c:strCache>
            </c:strRef>
          </c:cat>
          <c:val>
            <c:numRef>
              <c:f>Лист1!$D$2:$D$4</c:f>
              <c:numCache>
                <c:formatCode>General</c:formatCode>
                <c:ptCount val="3"/>
                <c:pt idx="0">
                  <c:v>10</c:v>
                </c:pt>
                <c:pt idx="1">
                  <c:v>8</c:v>
                </c:pt>
                <c:pt idx="2">
                  <c:v>9</c:v>
                </c:pt>
              </c:numCache>
            </c:numRef>
          </c:val>
        </c:ser>
        <c:ser>
          <c:idx val="3"/>
          <c:order val="3"/>
          <c:tx>
            <c:strRef>
              <c:f>Лист1!$E$1</c:f>
              <c:strCache>
                <c:ptCount val="1"/>
                <c:pt idx="0">
                  <c:v>4 кв. 2017</c:v>
                </c:pt>
              </c:strCache>
            </c:strRef>
          </c:tx>
          <c:invertIfNegative val="0"/>
          <c:dLbls>
            <c:dLbl>
              <c:idx val="0"/>
              <c:layout>
                <c:manualLayout>
                  <c:x val="-2.7240256258290296E-2"/>
                  <c:y val="8.0038472763164725E-2"/>
                </c:manualLayout>
              </c:layout>
              <c:showLegendKey val="0"/>
              <c:showVal val="1"/>
              <c:showCatName val="0"/>
              <c:showSerName val="0"/>
              <c:showPercent val="0"/>
              <c:showBubbleSize val="0"/>
            </c:dLbl>
            <c:txPr>
              <a:bodyPr/>
              <a:lstStyle/>
              <a:p>
                <a:pPr>
                  <a:defRPr sz="1600" b="1"/>
                </a:pPr>
                <a:endParaRPr lang="ru-RU"/>
              </a:p>
            </c:txPr>
            <c:showLegendKey val="0"/>
            <c:showVal val="1"/>
            <c:showCatName val="0"/>
            <c:showSerName val="0"/>
            <c:showPercent val="0"/>
            <c:showBubbleSize val="0"/>
            <c:showLeaderLines val="0"/>
          </c:dLbls>
          <c:cat>
            <c:strRef>
              <c:f>Лист1!$A$2:$A$4</c:f>
              <c:strCache>
                <c:ptCount val="3"/>
                <c:pt idx="0">
                  <c:v>кол-во проверок</c:v>
                </c:pt>
                <c:pt idx="1">
                  <c:v>кол-во закупок с нарушениями</c:v>
                </c:pt>
                <c:pt idx="2">
                  <c:v>кол-во  нарушений</c:v>
                </c:pt>
              </c:strCache>
            </c:strRef>
          </c:cat>
          <c:val>
            <c:numRef>
              <c:f>Лист1!$E$2:$E$4</c:f>
              <c:numCache>
                <c:formatCode>General</c:formatCode>
                <c:ptCount val="3"/>
                <c:pt idx="0">
                  <c:v>14</c:v>
                </c:pt>
                <c:pt idx="1">
                  <c:v>94</c:v>
                </c:pt>
                <c:pt idx="2">
                  <c:v>110</c:v>
                </c:pt>
              </c:numCache>
            </c:numRef>
          </c:val>
        </c:ser>
        <c:ser>
          <c:idx val="4"/>
          <c:order val="4"/>
          <c:tx>
            <c:strRef>
              <c:f>Лист1!$F$1</c:f>
              <c:strCache>
                <c:ptCount val="1"/>
                <c:pt idx="0">
                  <c:v>1 кв.  2018 </c:v>
                </c:pt>
              </c:strCache>
            </c:strRef>
          </c:tx>
          <c:invertIfNegative val="0"/>
          <c:dLbls>
            <c:dLbl>
              <c:idx val="0"/>
              <c:layout>
                <c:manualLayout>
                  <c:x val="1.863799283154121E-2"/>
                  <c:y val="1.2313611194333024E-2"/>
                </c:manualLayout>
              </c:layout>
              <c:showLegendKey val="0"/>
              <c:showVal val="1"/>
              <c:showCatName val="0"/>
              <c:showSerName val="0"/>
              <c:showPercent val="0"/>
              <c:showBubbleSize val="0"/>
            </c:dLbl>
            <c:txPr>
              <a:bodyPr/>
              <a:lstStyle/>
              <a:p>
                <a:pPr>
                  <a:defRPr b="1"/>
                </a:pPr>
                <a:endParaRPr lang="ru-RU"/>
              </a:p>
            </c:txPr>
            <c:showLegendKey val="0"/>
            <c:showVal val="1"/>
            <c:showCatName val="0"/>
            <c:showSerName val="0"/>
            <c:showPercent val="0"/>
            <c:showBubbleSize val="0"/>
            <c:showLeaderLines val="0"/>
          </c:dLbls>
          <c:cat>
            <c:strRef>
              <c:f>Лист1!$A$2:$A$4</c:f>
              <c:strCache>
                <c:ptCount val="3"/>
                <c:pt idx="0">
                  <c:v>кол-во проверок</c:v>
                </c:pt>
                <c:pt idx="1">
                  <c:v>кол-во закупок с нарушениями</c:v>
                </c:pt>
                <c:pt idx="2">
                  <c:v>кол-во  нарушений</c:v>
                </c:pt>
              </c:strCache>
            </c:strRef>
          </c:cat>
          <c:val>
            <c:numRef>
              <c:f>Лист1!$F$2:$F$4</c:f>
              <c:numCache>
                <c:formatCode>General</c:formatCode>
                <c:ptCount val="3"/>
                <c:pt idx="0">
                  <c:v>6</c:v>
                </c:pt>
                <c:pt idx="1">
                  <c:v>1</c:v>
                </c:pt>
                <c:pt idx="2">
                  <c:v>1</c:v>
                </c:pt>
              </c:numCache>
            </c:numRef>
          </c:val>
        </c:ser>
        <c:ser>
          <c:idx val="5"/>
          <c:order val="5"/>
          <c:tx>
            <c:strRef>
              <c:f>Лист1!$G$1</c:f>
              <c:strCache>
                <c:ptCount val="1"/>
                <c:pt idx="0">
                  <c:v>2 кв. 2018</c:v>
                </c:pt>
              </c:strCache>
            </c:strRef>
          </c:tx>
          <c:invertIfNegative val="0"/>
          <c:dLbls>
            <c:dLbl>
              <c:idx val="0"/>
              <c:layout>
                <c:manualLayout>
                  <c:x val="1.5770609318996421E-2"/>
                  <c:y val="9.2352083957497697E-3"/>
                </c:manualLayout>
              </c:layout>
              <c:showLegendKey val="0"/>
              <c:showVal val="1"/>
              <c:showCatName val="0"/>
              <c:showSerName val="0"/>
              <c:showPercent val="0"/>
              <c:showBubbleSize val="0"/>
            </c:dLbl>
            <c:dLbl>
              <c:idx val="1"/>
              <c:layout>
                <c:manualLayout>
                  <c:x val="4.3010752688171505E-3"/>
                  <c:y val="3.0784027985832564E-3"/>
                </c:manualLayout>
              </c:layout>
              <c:spPr/>
              <c:txPr>
                <a:bodyPr/>
                <a:lstStyle/>
                <a:p>
                  <a:pPr>
                    <a:defRPr sz="1800" b="1"/>
                  </a:pPr>
                  <a:endParaRPr lang="ru-RU"/>
                </a:p>
              </c:txPr>
              <c:showLegendKey val="0"/>
              <c:showVal val="1"/>
              <c:showCatName val="0"/>
              <c:showSerName val="0"/>
              <c:showPercent val="0"/>
              <c:showBubbleSize val="0"/>
            </c:dLbl>
            <c:dLbl>
              <c:idx val="2"/>
              <c:layout>
                <c:manualLayout>
                  <c:x val="1.003584229390681E-2"/>
                  <c:y val="6.1568055971665111E-3"/>
                </c:manualLayout>
              </c:layout>
              <c:spPr/>
              <c:txPr>
                <a:bodyPr/>
                <a:lstStyle/>
                <a:p>
                  <a:pPr>
                    <a:defRPr sz="1800" b="1"/>
                  </a:pPr>
                  <a:endParaRPr lang="ru-RU"/>
                </a:p>
              </c:txPr>
              <c:showLegendKey val="0"/>
              <c:showVal val="1"/>
              <c:showCatName val="0"/>
              <c:showSerName val="0"/>
              <c:showPercent val="0"/>
              <c:showBubbleSize val="0"/>
            </c:dLbl>
            <c:txPr>
              <a:bodyPr/>
              <a:lstStyle/>
              <a:p>
                <a:pPr>
                  <a:defRPr b="1"/>
                </a:pPr>
                <a:endParaRPr lang="ru-RU"/>
              </a:p>
            </c:txPr>
            <c:showLegendKey val="0"/>
            <c:showVal val="1"/>
            <c:showCatName val="0"/>
            <c:showSerName val="0"/>
            <c:showPercent val="0"/>
            <c:showBubbleSize val="0"/>
            <c:showLeaderLines val="0"/>
          </c:dLbls>
          <c:cat>
            <c:strRef>
              <c:f>Лист1!$A$2:$A$4</c:f>
              <c:strCache>
                <c:ptCount val="3"/>
                <c:pt idx="0">
                  <c:v>кол-во проверок</c:v>
                </c:pt>
                <c:pt idx="1">
                  <c:v>кол-во закупок с нарушениями</c:v>
                </c:pt>
                <c:pt idx="2">
                  <c:v>кол-во  нарушений</c:v>
                </c:pt>
              </c:strCache>
            </c:strRef>
          </c:cat>
          <c:val>
            <c:numRef>
              <c:f>Лист1!$G$2:$G$4</c:f>
              <c:numCache>
                <c:formatCode>General</c:formatCode>
                <c:ptCount val="3"/>
                <c:pt idx="0">
                  <c:v>2</c:v>
                </c:pt>
                <c:pt idx="1">
                  <c:v>5</c:v>
                </c:pt>
                <c:pt idx="2">
                  <c:v>3</c:v>
                </c:pt>
              </c:numCache>
            </c:numRef>
          </c:val>
        </c:ser>
        <c:dLbls>
          <c:showLegendKey val="0"/>
          <c:showVal val="1"/>
          <c:showCatName val="0"/>
          <c:showSerName val="0"/>
          <c:showPercent val="0"/>
          <c:showBubbleSize val="0"/>
        </c:dLbls>
        <c:gapWidth val="150"/>
        <c:shape val="box"/>
        <c:axId val="172717568"/>
        <c:axId val="172719104"/>
        <c:axId val="0"/>
      </c:bar3DChart>
      <c:catAx>
        <c:axId val="172717568"/>
        <c:scaling>
          <c:orientation val="minMax"/>
        </c:scaling>
        <c:delete val="0"/>
        <c:axPos val="b"/>
        <c:numFmt formatCode="General" sourceLinked="1"/>
        <c:majorTickMark val="none"/>
        <c:minorTickMark val="none"/>
        <c:tickLblPos val="nextTo"/>
        <c:txPr>
          <a:bodyPr/>
          <a:lstStyle/>
          <a:p>
            <a:pPr>
              <a:defRPr sz="1400" b="1"/>
            </a:pPr>
            <a:endParaRPr lang="ru-RU"/>
          </a:p>
        </c:txPr>
        <c:crossAx val="172719104"/>
        <c:crosses val="autoZero"/>
        <c:auto val="1"/>
        <c:lblAlgn val="ctr"/>
        <c:lblOffset val="100"/>
        <c:noMultiLvlLbl val="0"/>
      </c:catAx>
      <c:valAx>
        <c:axId val="172719104"/>
        <c:scaling>
          <c:orientation val="minMax"/>
        </c:scaling>
        <c:delete val="1"/>
        <c:axPos val="l"/>
        <c:numFmt formatCode="General" sourceLinked="1"/>
        <c:majorTickMark val="out"/>
        <c:minorTickMark val="none"/>
        <c:tickLblPos val="none"/>
        <c:crossAx val="172717568"/>
        <c:crosses val="autoZero"/>
        <c:crossBetween val="between"/>
      </c:valAx>
      <c:spPr>
        <a:noFill/>
        <a:ln w="25394">
          <a:noFill/>
        </a:ln>
      </c:spPr>
    </c:plotArea>
    <c:legend>
      <c:legendPos val="t"/>
      <c:legendEntry>
        <c:idx val="0"/>
        <c:txPr>
          <a:bodyPr/>
          <a:lstStyle/>
          <a:p>
            <a:pPr>
              <a:defRPr sz="1600"/>
            </a:pPr>
            <a:endParaRPr lang="ru-RU"/>
          </a:p>
        </c:txPr>
      </c:legendEntry>
      <c:legendEntry>
        <c:idx val="1"/>
        <c:txPr>
          <a:bodyPr/>
          <a:lstStyle/>
          <a:p>
            <a:pPr>
              <a:defRPr sz="1600"/>
            </a:pPr>
            <a:endParaRPr lang="ru-RU"/>
          </a:p>
        </c:txPr>
      </c:legendEntry>
      <c:legendEntry>
        <c:idx val="2"/>
        <c:txPr>
          <a:bodyPr/>
          <a:lstStyle/>
          <a:p>
            <a:pPr>
              <a:defRPr sz="1600"/>
            </a:pPr>
            <a:endParaRPr lang="ru-RU"/>
          </a:p>
        </c:txPr>
      </c:legendEntry>
      <c:legendEntry>
        <c:idx val="3"/>
        <c:txPr>
          <a:bodyPr/>
          <a:lstStyle/>
          <a:p>
            <a:pPr>
              <a:defRPr sz="1600"/>
            </a:pPr>
            <a:endParaRPr lang="ru-RU"/>
          </a:p>
        </c:txPr>
      </c:legendEntry>
      <c:legendEntry>
        <c:idx val="4"/>
        <c:txPr>
          <a:bodyPr/>
          <a:lstStyle/>
          <a:p>
            <a:pPr>
              <a:defRPr sz="1800"/>
            </a:pPr>
            <a:endParaRPr lang="ru-RU"/>
          </a:p>
        </c:txPr>
      </c:legendEntry>
      <c:layout>
        <c:manualLayout>
          <c:xMode val="edge"/>
          <c:yMode val="edge"/>
          <c:x val="7.7976575508706569E-2"/>
          <c:y val="6.1568055971665094E-3"/>
          <c:w val="0.9"/>
          <c:h val="7.9758022996396102E-2"/>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view3D>
      <c:rotX val="15"/>
      <c:rotY val="20"/>
      <c:depthPercent val="100"/>
      <c:rAngAx val="0"/>
      <c:perspective val="30"/>
    </c:view3D>
    <c:floor>
      <c:thickness val="0"/>
    </c:floor>
    <c:sideWall>
      <c:thickness val="0"/>
    </c:sideWall>
    <c:backWall>
      <c:thickness val="0"/>
    </c:backWall>
    <c:plotArea>
      <c:layout>
        <c:manualLayout>
          <c:layoutTarget val="inner"/>
          <c:xMode val="edge"/>
          <c:yMode val="edge"/>
          <c:x val="0.1367112347675937"/>
          <c:y val="0.18594904253030223"/>
          <c:w val="0.83479602164222422"/>
          <c:h val="0.68750531559443562"/>
        </c:manualLayout>
      </c:layout>
      <c:bar3DChart>
        <c:barDir val="col"/>
        <c:grouping val="clustered"/>
        <c:varyColors val="0"/>
        <c:ser>
          <c:idx val="0"/>
          <c:order val="0"/>
          <c:tx>
            <c:strRef>
              <c:f>Лист1!$B$1</c:f>
              <c:strCache>
                <c:ptCount val="1"/>
                <c:pt idx="0">
                  <c:v>2017</c:v>
                </c:pt>
              </c:strCache>
            </c:strRef>
          </c:tx>
          <c:invertIfNegative val="0"/>
          <c:dLbls>
            <c:dLbl>
              <c:idx val="0"/>
              <c:layout>
                <c:manualLayout>
                  <c:x val="-4.1577060931899633E-2"/>
                  <c:y val="-1.3852812593624652E-2"/>
                </c:manualLayout>
              </c:layout>
              <c:showLegendKey val="0"/>
              <c:showVal val="1"/>
              <c:showCatName val="0"/>
              <c:showSerName val="0"/>
              <c:showPercent val="0"/>
              <c:showBubbleSize val="0"/>
            </c:dLbl>
            <c:dLbl>
              <c:idx val="1"/>
              <c:layout>
                <c:manualLayout>
                  <c:x val="-5.7347670250896153E-3"/>
                  <c:y val="-3.4632031484061652E-2"/>
                </c:manualLayout>
              </c:layout>
              <c:showLegendKey val="0"/>
              <c:showVal val="1"/>
              <c:showCatName val="0"/>
              <c:showSerName val="0"/>
              <c:showPercent val="0"/>
              <c:showBubbleSize val="0"/>
            </c:dLbl>
            <c:dLbl>
              <c:idx val="2"/>
              <c:layout>
                <c:manualLayout>
                  <c:x val="-2.8673835125448059E-3"/>
                  <c:y val="-2.5396823088311871E-2"/>
                </c:manualLayout>
              </c:layout>
              <c:showLegendKey val="0"/>
              <c:showVal val="1"/>
              <c:showCatName val="0"/>
              <c:showSerName val="0"/>
              <c:showPercent val="0"/>
              <c:showBubbleSize val="0"/>
            </c:dLbl>
            <c:txPr>
              <a:bodyPr/>
              <a:lstStyle/>
              <a:p>
                <a:pPr>
                  <a:defRPr sz="1800" b="1"/>
                </a:pPr>
                <a:endParaRPr lang="ru-RU"/>
              </a:p>
            </c:txPr>
            <c:showLegendKey val="0"/>
            <c:showVal val="1"/>
            <c:showCatName val="0"/>
            <c:showSerName val="0"/>
            <c:showPercent val="0"/>
            <c:showBubbleSize val="0"/>
            <c:showLeaderLines val="0"/>
          </c:dLbls>
          <c:cat>
            <c:strRef>
              <c:f>Лист1!$A$2:$A$3</c:f>
              <c:strCache>
                <c:ptCount val="2"/>
                <c:pt idx="0">
                  <c:v>рассмотрено обращений</c:v>
                </c:pt>
                <c:pt idx="1">
                  <c:v>включено в РНП</c:v>
                </c:pt>
              </c:strCache>
            </c:strRef>
          </c:cat>
          <c:val>
            <c:numRef>
              <c:f>Лист1!$B$2:$B$3</c:f>
              <c:numCache>
                <c:formatCode>General</c:formatCode>
                <c:ptCount val="2"/>
                <c:pt idx="0">
                  <c:v>60</c:v>
                </c:pt>
                <c:pt idx="1">
                  <c:v>29</c:v>
                </c:pt>
              </c:numCache>
            </c:numRef>
          </c:val>
        </c:ser>
        <c:ser>
          <c:idx val="1"/>
          <c:order val="1"/>
          <c:tx>
            <c:strRef>
              <c:f>Лист1!$C$1</c:f>
              <c:strCache>
                <c:ptCount val="1"/>
                <c:pt idx="0">
                  <c:v>1 кв. 2018</c:v>
                </c:pt>
              </c:strCache>
            </c:strRef>
          </c:tx>
          <c:spPr>
            <a:solidFill>
              <a:srgbClr val="FF3300"/>
            </a:solidFill>
          </c:spPr>
          <c:invertIfNegative val="0"/>
          <c:dLbls>
            <c:dLbl>
              <c:idx val="1"/>
              <c:layout>
                <c:manualLayout>
                  <c:x val="5.7347670250896153E-3"/>
                  <c:y val="-4.6176041978748888E-2"/>
                </c:manualLayout>
              </c:layout>
              <c:showLegendKey val="0"/>
              <c:showVal val="1"/>
              <c:showCatName val="0"/>
              <c:showSerName val="0"/>
              <c:showPercent val="0"/>
              <c:showBubbleSize val="0"/>
            </c:dLbl>
            <c:dLbl>
              <c:idx val="2"/>
              <c:layout>
                <c:manualLayout>
                  <c:x val="2.8673835125448059E-3"/>
                  <c:y val="-4.848484407768628E-2"/>
                </c:manualLayout>
              </c:layout>
              <c:showLegendKey val="0"/>
              <c:showVal val="1"/>
              <c:showCatName val="0"/>
              <c:showSerName val="0"/>
              <c:showPercent val="0"/>
              <c:showBubbleSize val="0"/>
            </c:dLbl>
            <c:txPr>
              <a:bodyPr/>
              <a:lstStyle/>
              <a:p>
                <a:pPr>
                  <a:defRPr sz="1800" b="1"/>
                </a:pPr>
                <a:endParaRPr lang="ru-RU"/>
              </a:p>
            </c:txPr>
            <c:showLegendKey val="0"/>
            <c:showVal val="1"/>
            <c:showCatName val="0"/>
            <c:showSerName val="0"/>
            <c:showPercent val="0"/>
            <c:showBubbleSize val="0"/>
            <c:showLeaderLines val="0"/>
          </c:dLbls>
          <c:cat>
            <c:strRef>
              <c:f>Лист1!$A$2:$A$3</c:f>
              <c:strCache>
                <c:ptCount val="2"/>
                <c:pt idx="0">
                  <c:v>рассмотрено обращений</c:v>
                </c:pt>
                <c:pt idx="1">
                  <c:v>включено в РНП</c:v>
                </c:pt>
              </c:strCache>
            </c:strRef>
          </c:cat>
          <c:val>
            <c:numRef>
              <c:f>Лист1!$C$2:$C$3</c:f>
              <c:numCache>
                <c:formatCode>General</c:formatCode>
                <c:ptCount val="2"/>
                <c:pt idx="0">
                  <c:v>18</c:v>
                </c:pt>
                <c:pt idx="1">
                  <c:v>10</c:v>
                </c:pt>
              </c:numCache>
            </c:numRef>
          </c:val>
        </c:ser>
        <c:ser>
          <c:idx val="2"/>
          <c:order val="2"/>
          <c:tx>
            <c:strRef>
              <c:f>Лист1!$D$1</c:f>
              <c:strCache>
                <c:ptCount val="1"/>
                <c:pt idx="0">
                  <c:v>2 кв. 2018</c:v>
                </c:pt>
              </c:strCache>
            </c:strRef>
          </c:tx>
          <c:invertIfNegative val="0"/>
          <c:dLbls>
            <c:dLbl>
              <c:idx val="0"/>
              <c:layout>
                <c:manualLayout>
                  <c:x val="2.0057619592240641E-2"/>
                  <c:y val="0"/>
                </c:manualLayout>
              </c:layout>
              <c:showLegendKey val="0"/>
              <c:showVal val="1"/>
              <c:showCatName val="0"/>
              <c:showSerName val="0"/>
              <c:showPercent val="0"/>
              <c:showBubbleSize val="0"/>
            </c:dLbl>
            <c:dLbl>
              <c:idx val="1"/>
              <c:layout>
                <c:manualLayout>
                  <c:x val="1.5043214694180526E-2"/>
                  <c:y val="-2.9962214580415755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Лист1!$A$2:$A$3</c:f>
              <c:strCache>
                <c:ptCount val="2"/>
                <c:pt idx="0">
                  <c:v>рассмотрено обращений</c:v>
                </c:pt>
                <c:pt idx="1">
                  <c:v>включено в РНП</c:v>
                </c:pt>
              </c:strCache>
            </c:strRef>
          </c:cat>
          <c:val>
            <c:numRef>
              <c:f>Лист1!$D$2:$D$3</c:f>
              <c:numCache>
                <c:formatCode>General</c:formatCode>
                <c:ptCount val="2"/>
                <c:pt idx="0">
                  <c:v>18</c:v>
                </c:pt>
                <c:pt idx="1">
                  <c:v>6</c:v>
                </c:pt>
              </c:numCache>
            </c:numRef>
          </c:val>
        </c:ser>
        <c:dLbls>
          <c:showLegendKey val="0"/>
          <c:showVal val="1"/>
          <c:showCatName val="0"/>
          <c:showSerName val="0"/>
          <c:showPercent val="0"/>
          <c:showBubbleSize val="0"/>
        </c:dLbls>
        <c:gapWidth val="150"/>
        <c:shape val="box"/>
        <c:axId val="183972992"/>
        <c:axId val="183974528"/>
        <c:axId val="0"/>
      </c:bar3DChart>
      <c:catAx>
        <c:axId val="183972992"/>
        <c:scaling>
          <c:orientation val="minMax"/>
        </c:scaling>
        <c:delete val="0"/>
        <c:axPos val="b"/>
        <c:numFmt formatCode="General" sourceLinked="1"/>
        <c:majorTickMark val="none"/>
        <c:minorTickMark val="none"/>
        <c:tickLblPos val="nextTo"/>
        <c:txPr>
          <a:bodyPr/>
          <a:lstStyle/>
          <a:p>
            <a:pPr>
              <a:defRPr sz="1200" b="1" baseline="0"/>
            </a:pPr>
            <a:endParaRPr lang="ru-RU"/>
          </a:p>
        </c:txPr>
        <c:crossAx val="183974528"/>
        <c:crosses val="autoZero"/>
        <c:auto val="1"/>
        <c:lblAlgn val="ctr"/>
        <c:lblOffset val="100"/>
        <c:noMultiLvlLbl val="0"/>
      </c:catAx>
      <c:valAx>
        <c:axId val="183974528"/>
        <c:scaling>
          <c:orientation val="minMax"/>
        </c:scaling>
        <c:delete val="1"/>
        <c:axPos val="l"/>
        <c:numFmt formatCode="General" sourceLinked="1"/>
        <c:majorTickMark val="out"/>
        <c:minorTickMark val="none"/>
        <c:tickLblPos val="none"/>
        <c:crossAx val="183972992"/>
        <c:crosses val="autoZero"/>
        <c:crossBetween val="between"/>
      </c:valAx>
      <c:spPr>
        <a:noFill/>
        <a:ln w="25394">
          <a:noFill/>
        </a:ln>
      </c:spPr>
    </c:plotArea>
    <c:legend>
      <c:legendPos val="t"/>
      <c:layout>
        <c:manualLayout>
          <c:xMode val="edge"/>
          <c:yMode val="edge"/>
          <c:x val="0.28752242333948869"/>
          <c:y val="1.285867606261264E-2"/>
          <c:w val="0.5201284266745283"/>
          <c:h val="7.7628795056564892E-2"/>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view3D>
      <c:rotX val="15"/>
      <c:rotY val="20"/>
      <c:depthPercent val="100"/>
      <c:rAngAx val="0"/>
      <c:perspective val="30"/>
    </c:view3D>
    <c:floor>
      <c:thickness val="0"/>
    </c:floor>
    <c:sideWall>
      <c:thickness val="0"/>
    </c:sideWall>
    <c:backWall>
      <c:thickness val="0"/>
    </c:backWall>
    <c:plotArea>
      <c:layout>
        <c:manualLayout>
          <c:layoutTarget val="inner"/>
          <c:xMode val="edge"/>
          <c:yMode val="edge"/>
          <c:x val="5.6480756398630712E-2"/>
          <c:y val="0.15299060649184476"/>
          <c:w val="0.943441461100195"/>
          <c:h val="0.68750531559443562"/>
        </c:manualLayout>
      </c:layout>
      <c:bar3DChart>
        <c:barDir val="col"/>
        <c:grouping val="clustered"/>
        <c:varyColors val="0"/>
        <c:ser>
          <c:idx val="0"/>
          <c:order val="0"/>
          <c:tx>
            <c:strRef>
              <c:f>Лист1!$B$1</c:f>
              <c:strCache>
                <c:ptCount val="1"/>
                <c:pt idx="0">
                  <c:v>2017        (29)</c:v>
                </c:pt>
              </c:strCache>
            </c:strRef>
          </c:tx>
          <c:invertIfNegative val="0"/>
          <c:dLbls>
            <c:dLbl>
              <c:idx val="0"/>
              <c:layout>
                <c:manualLayout>
                  <c:x val="6.8955305990568714E-3"/>
                  <c:y val="-1.3852923745927925E-2"/>
                </c:manualLayout>
              </c:layout>
              <c:showLegendKey val="0"/>
              <c:showVal val="1"/>
              <c:showCatName val="0"/>
              <c:showSerName val="0"/>
              <c:showPercent val="0"/>
              <c:showBubbleSize val="0"/>
            </c:dLbl>
            <c:dLbl>
              <c:idx val="1"/>
              <c:layout>
                <c:manualLayout>
                  <c:x val="2.2680245482100198E-2"/>
                  <c:y val="-2.8639630525787347E-2"/>
                </c:manualLayout>
              </c:layout>
              <c:showLegendKey val="0"/>
              <c:showVal val="1"/>
              <c:showCatName val="0"/>
              <c:showSerName val="0"/>
              <c:showPercent val="0"/>
              <c:showBubbleSize val="0"/>
            </c:dLbl>
            <c:dLbl>
              <c:idx val="2"/>
              <c:layout>
                <c:manualLayout>
                  <c:x val="-2.8673835125448059E-3"/>
                  <c:y val="-2.5396823088311871E-2"/>
                </c:manualLayout>
              </c:layout>
              <c:showLegendKey val="0"/>
              <c:showVal val="1"/>
              <c:showCatName val="0"/>
              <c:showSerName val="0"/>
              <c:showPercent val="0"/>
              <c:showBubbleSize val="0"/>
            </c:dLbl>
            <c:txPr>
              <a:bodyPr/>
              <a:lstStyle/>
              <a:p>
                <a:pPr>
                  <a:defRPr sz="1800" b="1"/>
                </a:pPr>
                <a:endParaRPr lang="ru-RU"/>
              </a:p>
            </c:txPr>
            <c:showLegendKey val="0"/>
            <c:showVal val="1"/>
            <c:showCatName val="0"/>
            <c:showSerName val="0"/>
            <c:showPercent val="0"/>
            <c:showBubbleSize val="0"/>
            <c:showLeaderLines val="0"/>
          </c:dLbls>
          <c:cat>
            <c:strRef>
              <c:f>Лист1!$A$2:$A$4</c:f>
              <c:strCache>
                <c:ptCount val="3"/>
                <c:pt idx="0">
                  <c:v>уклонение</c:v>
                </c:pt>
                <c:pt idx="1">
                  <c:v>однорсторонний отказ</c:v>
                </c:pt>
                <c:pt idx="2">
                  <c:v>решение суда</c:v>
                </c:pt>
              </c:strCache>
            </c:strRef>
          </c:cat>
          <c:val>
            <c:numRef>
              <c:f>Лист1!$B$2:$B$4</c:f>
              <c:numCache>
                <c:formatCode>General</c:formatCode>
                <c:ptCount val="3"/>
                <c:pt idx="0">
                  <c:v>6</c:v>
                </c:pt>
                <c:pt idx="1">
                  <c:v>21</c:v>
                </c:pt>
                <c:pt idx="2">
                  <c:v>2</c:v>
                </c:pt>
              </c:numCache>
            </c:numRef>
          </c:val>
        </c:ser>
        <c:ser>
          <c:idx val="1"/>
          <c:order val="1"/>
          <c:tx>
            <c:strRef>
              <c:f>Лист1!$C$1</c:f>
              <c:strCache>
                <c:ptCount val="1"/>
                <c:pt idx="0">
                  <c:v>1 кв. 2018    (18)</c:v>
                </c:pt>
              </c:strCache>
            </c:strRef>
          </c:tx>
          <c:spPr>
            <a:solidFill>
              <a:srgbClr val="FF3300"/>
            </a:solidFill>
          </c:spPr>
          <c:invertIfNegative val="0"/>
          <c:dLbls>
            <c:dLbl>
              <c:idx val="0"/>
              <c:layout>
                <c:manualLayout>
                  <c:x val="1.671468299353392E-2"/>
                  <c:y val="-8.988664374124735E-3"/>
                </c:manualLayout>
              </c:layout>
              <c:showLegendKey val="0"/>
              <c:showVal val="1"/>
              <c:showCatName val="0"/>
              <c:showSerName val="0"/>
              <c:showPercent val="0"/>
              <c:showBubbleSize val="0"/>
            </c:dLbl>
            <c:dLbl>
              <c:idx val="1"/>
              <c:layout>
                <c:manualLayout>
                  <c:x val="2.7463671886824515E-2"/>
                  <c:y val="-3.1195147914252406E-2"/>
                </c:manualLayout>
              </c:layout>
              <c:showLegendKey val="0"/>
              <c:showVal val="1"/>
              <c:showCatName val="0"/>
              <c:showSerName val="0"/>
              <c:showPercent val="0"/>
              <c:showBubbleSize val="0"/>
            </c:dLbl>
            <c:dLbl>
              <c:idx val="2"/>
              <c:layout>
                <c:manualLayout>
                  <c:x val="2.8673835125448059E-3"/>
                  <c:y val="-4.848484407768628E-2"/>
                </c:manualLayout>
              </c:layout>
              <c:showLegendKey val="0"/>
              <c:showVal val="1"/>
              <c:showCatName val="0"/>
              <c:showSerName val="0"/>
              <c:showPercent val="0"/>
              <c:showBubbleSize val="0"/>
            </c:dLbl>
            <c:txPr>
              <a:bodyPr/>
              <a:lstStyle/>
              <a:p>
                <a:pPr>
                  <a:defRPr sz="1800" b="1"/>
                </a:pPr>
                <a:endParaRPr lang="ru-RU"/>
              </a:p>
            </c:txPr>
            <c:showLegendKey val="0"/>
            <c:showVal val="1"/>
            <c:showCatName val="0"/>
            <c:showSerName val="0"/>
            <c:showPercent val="0"/>
            <c:showBubbleSize val="0"/>
            <c:showLeaderLines val="0"/>
          </c:dLbls>
          <c:cat>
            <c:strRef>
              <c:f>Лист1!$A$2:$A$4</c:f>
              <c:strCache>
                <c:ptCount val="3"/>
                <c:pt idx="0">
                  <c:v>уклонение</c:v>
                </c:pt>
                <c:pt idx="1">
                  <c:v>однорсторонний отказ</c:v>
                </c:pt>
                <c:pt idx="2">
                  <c:v>решение суда</c:v>
                </c:pt>
              </c:strCache>
            </c:strRef>
          </c:cat>
          <c:val>
            <c:numRef>
              <c:f>Лист1!$C$2:$C$4</c:f>
              <c:numCache>
                <c:formatCode>General</c:formatCode>
                <c:ptCount val="3"/>
                <c:pt idx="0">
                  <c:v>4</c:v>
                </c:pt>
                <c:pt idx="1">
                  <c:v>6</c:v>
                </c:pt>
                <c:pt idx="2">
                  <c:v>0</c:v>
                </c:pt>
              </c:numCache>
            </c:numRef>
          </c:val>
        </c:ser>
        <c:ser>
          <c:idx val="2"/>
          <c:order val="2"/>
          <c:tx>
            <c:strRef>
              <c:f>Лист1!$D$1</c:f>
              <c:strCache>
                <c:ptCount val="1"/>
                <c:pt idx="0">
                  <c:v>2 кв. 2018</c:v>
                </c:pt>
              </c:strCache>
            </c:strRef>
          </c:tx>
          <c:invertIfNegative val="0"/>
          <c:dLbls>
            <c:dLbl>
              <c:idx val="0"/>
              <c:layout>
                <c:manualLayout>
                  <c:x val="1.671468299353392E-2"/>
                  <c:y val="-5.9924429160831509E-3"/>
                </c:manualLayout>
              </c:layout>
              <c:showLegendKey val="0"/>
              <c:showVal val="1"/>
              <c:showCatName val="0"/>
              <c:showSerName val="0"/>
              <c:showPercent val="0"/>
              <c:showBubbleSize val="0"/>
            </c:dLbl>
            <c:dLbl>
              <c:idx val="1"/>
              <c:layout>
                <c:manualLayout>
                  <c:x val="1.1700278095473743E-2"/>
                  <c:y val="-2.9962214580415755E-3"/>
                </c:manualLayout>
              </c:layout>
              <c:showLegendKey val="0"/>
              <c:showVal val="1"/>
              <c:showCatName val="0"/>
              <c:showSerName val="0"/>
              <c:showPercent val="0"/>
              <c:showBubbleSize val="0"/>
            </c:dLbl>
            <c:dLbl>
              <c:idx val="2"/>
              <c:layout>
                <c:manualLayout>
                  <c:x val="1.3371746394827135E-2"/>
                  <c:y val="-2.9962214580415755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Лист1!$A$2:$A$4</c:f>
              <c:strCache>
                <c:ptCount val="3"/>
                <c:pt idx="0">
                  <c:v>уклонение</c:v>
                </c:pt>
                <c:pt idx="1">
                  <c:v>однорсторонний отказ</c:v>
                </c:pt>
                <c:pt idx="2">
                  <c:v>решение суда</c:v>
                </c:pt>
              </c:strCache>
            </c:strRef>
          </c:cat>
          <c:val>
            <c:numRef>
              <c:f>Лист1!$D$2:$D$4</c:f>
              <c:numCache>
                <c:formatCode>General</c:formatCode>
                <c:ptCount val="3"/>
                <c:pt idx="0">
                  <c:v>0</c:v>
                </c:pt>
                <c:pt idx="1">
                  <c:v>6</c:v>
                </c:pt>
                <c:pt idx="2">
                  <c:v>0</c:v>
                </c:pt>
              </c:numCache>
            </c:numRef>
          </c:val>
        </c:ser>
        <c:dLbls>
          <c:showLegendKey val="0"/>
          <c:showVal val="1"/>
          <c:showCatName val="0"/>
          <c:showSerName val="0"/>
          <c:showPercent val="0"/>
          <c:showBubbleSize val="0"/>
        </c:dLbls>
        <c:gapWidth val="150"/>
        <c:shape val="box"/>
        <c:axId val="184081024"/>
        <c:axId val="184091008"/>
        <c:axId val="0"/>
      </c:bar3DChart>
      <c:catAx>
        <c:axId val="184081024"/>
        <c:scaling>
          <c:orientation val="minMax"/>
        </c:scaling>
        <c:delete val="0"/>
        <c:axPos val="b"/>
        <c:numFmt formatCode="General" sourceLinked="1"/>
        <c:majorTickMark val="none"/>
        <c:minorTickMark val="none"/>
        <c:tickLblPos val="nextTo"/>
        <c:txPr>
          <a:bodyPr/>
          <a:lstStyle/>
          <a:p>
            <a:pPr>
              <a:defRPr sz="1200" b="1" baseline="0"/>
            </a:pPr>
            <a:endParaRPr lang="ru-RU"/>
          </a:p>
        </c:txPr>
        <c:crossAx val="184091008"/>
        <c:crosses val="autoZero"/>
        <c:auto val="1"/>
        <c:lblAlgn val="ctr"/>
        <c:lblOffset val="100"/>
        <c:noMultiLvlLbl val="0"/>
      </c:catAx>
      <c:valAx>
        <c:axId val="184091008"/>
        <c:scaling>
          <c:orientation val="minMax"/>
        </c:scaling>
        <c:delete val="1"/>
        <c:axPos val="l"/>
        <c:numFmt formatCode="General" sourceLinked="1"/>
        <c:majorTickMark val="out"/>
        <c:minorTickMark val="none"/>
        <c:tickLblPos val="none"/>
        <c:crossAx val="184081024"/>
        <c:crosses val="autoZero"/>
        <c:crossBetween val="between"/>
      </c:valAx>
      <c:spPr>
        <a:noFill/>
        <a:ln w="25394">
          <a:noFill/>
        </a:ln>
      </c:spPr>
    </c:plotArea>
    <c:legend>
      <c:legendPos val="t"/>
      <c:layout>
        <c:manualLayout>
          <c:xMode val="edge"/>
          <c:yMode val="edge"/>
          <c:x val="0.26412186714854102"/>
          <c:y val="8.7385860477055106E-4"/>
          <c:w val="0.73587813285145909"/>
          <c:h val="7.7628795056564892E-2"/>
        </c:manualLayout>
      </c:layout>
      <c:overlay val="0"/>
    </c:legend>
    <c:plotVisOnly val="1"/>
    <c:dispBlanksAs val="gap"/>
    <c:showDLblsOverMax val="0"/>
  </c:chart>
  <c:txPr>
    <a:bodyPr/>
    <a:lstStyle/>
    <a:p>
      <a:pPr>
        <a:defRPr sz="1800"/>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1" y="0"/>
            <a:ext cx="2917825" cy="493554"/>
          </a:xfrm>
          <a:prstGeom prst="rect">
            <a:avLst/>
          </a:prstGeom>
          <a:noFill/>
          <a:ln w="9525">
            <a:noFill/>
            <a:miter lim="800000"/>
            <a:headEnd/>
            <a:tailEnd/>
          </a:ln>
          <a:effectLst/>
        </p:spPr>
        <p:txBody>
          <a:bodyPr vert="horz" wrap="square" lIns="92589" tIns="46294" rIns="92589" bIns="46294" numCol="1" anchor="t" anchorCtr="0" compatLnSpc="1">
            <a:prstTxWarp prst="textNoShape">
              <a:avLst/>
            </a:prstTxWarp>
          </a:bodyPr>
          <a:lstStyle>
            <a:lvl1pPr defTabSz="926028" eaLnBrk="1" hangingPunct="1">
              <a:defRPr sz="1200">
                <a:latin typeface="Arial" pitchFamily="34" charset="0"/>
                <a:ea typeface="+mn-ea"/>
                <a:cs typeface="+mn-cs"/>
              </a:defRPr>
            </a:lvl1pPr>
          </a:lstStyle>
          <a:p>
            <a:pPr>
              <a:defRPr/>
            </a:pPr>
            <a:endParaRPr lang="ru-RU"/>
          </a:p>
        </p:txBody>
      </p:sp>
      <p:sp>
        <p:nvSpPr>
          <p:cNvPr id="172035" name="Rectangle 3"/>
          <p:cNvSpPr>
            <a:spLocks noGrp="1" noChangeArrowheads="1"/>
          </p:cNvSpPr>
          <p:nvPr>
            <p:ph type="dt" idx="1"/>
          </p:nvPr>
        </p:nvSpPr>
        <p:spPr bwMode="auto">
          <a:xfrm>
            <a:off x="3816351" y="0"/>
            <a:ext cx="2917825" cy="493554"/>
          </a:xfrm>
          <a:prstGeom prst="rect">
            <a:avLst/>
          </a:prstGeom>
          <a:noFill/>
          <a:ln w="9525">
            <a:noFill/>
            <a:miter lim="800000"/>
            <a:headEnd/>
            <a:tailEnd/>
          </a:ln>
          <a:effectLst/>
        </p:spPr>
        <p:txBody>
          <a:bodyPr vert="horz" wrap="square" lIns="92589" tIns="46294" rIns="92589" bIns="46294" numCol="1" anchor="t" anchorCtr="0" compatLnSpc="1">
            <a:prstTxWarp prst="textNoShape">
              <a:avLst/>
            </a:prstTxWarp>
          </a:bodyPr>
          <a:lstStyle>
            <a:lvl1pPr algn="r" defTabSz="926028" eaLnBrk="1" hangingPunct="1">
              <a:defRPr sz="1200">
                <a:latin typeface="Arial" pitchFamily="34" charset="0"/>
                <a:ea typeface="+mn-ea"/>
                <a:cs typeface="+mn-cs"/>
              </a:defRPr>
            </a:lvl1pPr>
          </a:lstStyle>
          <a:p>
            <a:pPr>
              <a:defRPr/>
            </a:pPr>
            <a:endParaRPr lang="ru-RU"/>
          </a:p>
        </p:txBody>
      </p:sp>
      <p:sp>
        <p:nvSpPr>
          <p:cNvPr id="31748" name="Rectangle 4"/>
          <p:cNvSpPr>
            <a:spLocks noGrp="1" noRot="1" noChangeAspect="1" noChangeArrowheads="1" noTextEdit="1"/>
          </p:cNvSpPr>
          <p:nvPr>
            <p:ph type="sldImg" idx="2"/>
          </p:nvPr>
        </p:nvSpPr>
        <p:spPr bwMode="auto">
          <a:xfrm>
            <a:off x="82550" y="741363"/>
            <a:ext cx="6570663" cy="3697287"/>
          </a:xfrm>
          <a:prstGeom prst="rect">
            <a:avLst/>
          </a:prstGeom>
          <a:noFill/>
          <a:ln w="9525">
            <a:solidFill>
              <a:srgbClr val="000000"/>
            </a:solidFill>
            <a:miter lim="800000"/>
            <a:headEnd/>
            <a:tailEnd/>
          </a:ln>
        </p:spPr>
      </p:sp>
      <p:sp>
        <p:nvSpPr>
          <p:cNvPr id="172037" name="Rectangle 5"/>
          <p:cNvSpPr>
            <a:spLocks noGrp="1" noChangeArrowheads="1"/>
          </p:cNvSpPr>
          <p:nvPr>
            <p:ph type="body" sz="quarter" idx="3"/>
          </p:nvPr>
        </p:nvSpPr>
        <p:spPr bwMode="auto">
          <a:xfrm>
            <a:off x="673101" y="4686381"/>
            <a:ext cx="5389563" cy="4440396"/>
          </a:xfrm>
          <a:prstGeom prst="rect">
            <a:avLst/>
          </a:prstGeom>
          <a:noFill/>
          <a:ln w="9525">
            <a:noFill/>
            <a:miter lim="800000"/>
            <a:headEnd/>
            <a:tailEnd/>
          </a:ln>
          <a:effectLst/>
        </p:spPr>
        <p:txBody>
          <a:bodyPr vert="horz" wrap="square" lIns="92589" tIns="46294" rIns="92589" bIns="46294"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72038" name="Rectangle 6"/>
          <p:cNvSpPr>
            <a:spLocks noGrp="1" noChangeArrowheads="1"/>
          </p:cNvSpPr>
          <p:nvPr>
            <p:ph type="ftr" sz="quarter" idx="4"/>
          </p:nvPr>
        </p:nvSpPr>
        <p:spPr bwMode="auto">
          <a:xfrm>
            <a:off x="1" y="9371173"/>
            <a:ext cx="2917825" cy="493553"/>
          </a:xfrm>
          <a:prstGeom prst="rect">
            <a:avLst/>
          </a:prstGeom>
          <a:noFill/>
          <a:ln w="9525">
            <a:noFill/>
            <a:miter lim="800000"/>
            <a:headEnd/>
            <a:tailEnd/>
          </a:ln>
          <a:effectLst/>
        </p:spPr>
        <p:txBody>
          <a:bodyPr vert="horz" wrap="square" lIns="92589" tIns="46294" rIns="92589" bIns="46294" numCol="1" anchor="b" anchorCtr="0" compatLnSpc="1">
            <a:prstTxWarp prst="textNoShape">
              <a:avLst/>
            </a:prstTxWarp>
          </a:bodyPr>
          <a:lstStyle>
            <a:lvl1pPr defTabSz="926028" eaLnBrk="1" hangingPunct="1">
              <a:defRPr sz="1200">
                <a:latin typeface="Arial" pitchFamily="34" charset="0"/>
                <a:ea typeface="+mn-ea"/>
                <a:cs typeface="+mn-cs"/>
              </a:defRPr>
            </a:lvl1pPr>
          </a:lstStyle>
          <a:p>
            <a:pPr>
              <a:defRPr/>
            </a:pPr>
            <a:endParaRPr lang="ru-RU"/>
          </a:p>
        </p:txBody>
      </p:sp>
      <p:sp>
        <p:nvSpPr>
          <p:cNvPr id="172039" name="Rectangle 7"/>
          <p:cNvSpPr>
            <a:spLocks noGrp="1" noChangeArrowheads="1"/>
          </p:cNvSpPr>
          <p:nvPr>
            <p:ph type="sldNum" sz="quarter" idx="5"/>
          </p:nvPr>
        </p:nvSpPr>
        <p:spPr bwMode="auto">
          <a:xfrm>
            <a:off x="3816351" y="9371173"/>
            <a:ext cx="2917825" cy="493553"/>
          </a:xfrm>
          <a:prstGeom prst="rect">
            <a:avLst/>
          </a:prstGeom>
          <a:noFill/>
          <a:ln w="9525">
            <a:noFill/>
            <a:miter lim="800000"/>
            <a:headEnd/>
            <a:tailEnd/>
          </a:ln>
          <a:effectLst/>
        </p:spPr>
        <p:txBody>
          <a:bodyPr vert="horz" wrap="square" lIns="92589" tIns="46294" rIns="92589" bIns="46294" numCol="1" anchor="b" anchorCtr="0" compatLnSpc="1">
            <a:prstTxWarp prst="textNoShape">
              <a:avLst/>
            </a:prstTxWarp>
          </a:bodyPr>
          <a:lstStyle>
            <a:lvl1pPr algn="r" defTabSz="923725" eaLnBrk="1" hangingPunct="1">
              <a:defRPr sz="1200">
                <a:latin typeface="Arial" pitchFamily="34" charset="0"/>
              </a:defRPr>
            </a:lvl1pPr>
          </a:lstStyle>
          <a:p>
            <a:pPr>
              <a:defRPr/>
            </a:pPr>
            <a:fld id="{7503D825-286A-43BA-8325-B9AC7C7849FF}" type="slidenum">
              <a:rPr lang="ru-RU"/>
              <a:pPr>
                <a:defRPr/>
              </a:pPr>
              <a:t>‹#›</a:t>
            </a:fld>
            <a:endParaRPr lang="ru-RU"/>
          </a:p>
        </p:txBody>
      </p:sp>
    </p:spTree>
    <p:extLst>
      <p:ext uri="{BB962C8B-B14F-4D97-AF65-F5344CB8AC3E}">
        <p14:creationId xmlns:p14="http://schemas.microsoft.com/office/powerpoint/2010/main" val="31301235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a:ln/>
        </p:spPr>
      </p:sp>
      <p:sp>
        <p:nvSpPr>
          <p:cNvPr id="32771" name="Заметки 2"/>
          <p:cNvSpPr>
            <a:spLocks noGrp="1"/>
          </p:cNvSpPr>
          <p:nvPr>
            <p:ph type="body" idx="1"/>
          </p:nvPr>
        </p:nvSpPr>
        <p:spPr>
          <a:noFill/>
          <a:ln/>
        </p:spPr>
        <p:txBody>
          <a:bodyPr/>
          <a:lstStyle/>
          <a:p>
            <a:endParaRPr lang="ru-RU" smtClean="0"/>
          </a:p>
        </p:txBody>
      </p:sp>
      <p:sp>
        <p:nvSpPr>
          <p:cNvPr id="32772" name="Номер слайда 3"/>
          <p:cNvSpPr>
            <a:spLocks noGrp="1"/>
          </p:cNvSpPr>
          <p:nvPr>
            <p:ph type="sldNum" sz="quarter" idx="5"/>
          </p:nvPr>
        </p:nvSpPr>
        <p:spPr>
          <a:noFill/>
        </p:spPr>
        <p:txBody>
          <a:bodyPr/>
          <a:lstStyle/>
          <a:p>
            <a:pPr defTabSz="926461"/>
            <a:fld id="{CEC6671E-3558-4958-B526-712932F89030}" type="slidenum">
              <a:rPr lang="ru-RU" smtClean="0">
                <a:latin typeface="Arial" pitchFamily="34" charset="0"/>
                <a:ea typeface="MS PGothic" pitchFamily="34" charset="-128"/>
              </a:rPr>
              <a:pPr defTabSz="926461"/>
              <a:t>1</a:t>
            </a:fld>
            <a:endParaRPr lang="ru-RU" smtClean="0">
              <a:latin typeface="Arial" pitchFamily="34" charset="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3"/>
          <p:cNvSpPr>
            <a:spLocks/>
          </p:cNvSpPr>
          <p:nvPr/>
        </p:nvSpPr>
        <p:spPr bwMode="auto">
          <a:xfrm>
            <a:off x="3816351" y="9372760"/>
            <a:ext cx="2917825" cy="491966"/>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lIns="92891" tIns="46446" rIns="92891" bIns="46446" anchor="b"/>
          <a:lstStyle/>
          <a:p>
            <a:pPr algn="r"/>
            <a:fld id="{5CF2E30F-47B1-44FC-B97B-B4D21B09AA5A}" type="slidenum">
              <a:rPr lang="ru-RU" sz="1800"/>
              <a:pPr algn="r"/>
              <a:t>2</a:t>
            </a:fld>
            <a:endParaRPr lang="ru-RU" sz="1800">
              <a:solidFill>
                <a:srgbClr val="000000"/>
              </a:solidFill>
              <a:latin typeface="Calibri" pitchFamily="34" charset="0"/>
            </a:endParaRPr>
          </a:p>
        </p:txBody>
      </p:sp>
      <p:sp>
        <p:nvSpPr>
          <p:cNvPr id="3"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ln>
        </p:spPr>
      </p:sp>
      <p:sp>
        <p:nvSpPr>
          <p:cNvPr id="32772" name="Rectangle 3"/>
          <p:cNvSpPr>
            <a:spLocks noGrp="1"/>
          </p:cNvSpPr>
          <p:nvPr>
            <p:ph type="body" sz="quarter" idx="1"/>
          </p:nvPr>
        </p:nvSpPr>
        <p:spPr>
          <a:xfrm>
            <a:off x="0" y="0"/>
            <a:ext cx="0" cy="0"/>
          </a:xfrm>
          <a:noFill/>
          <a:ln/>
        </p:spPr>
        <p:txBody>
          <a:bodyPr lIns="90011" tIns="45006" rIns="90011" bIns="45006"/>
          <a:lstStyle/>
          <a:p>
            <a:endParaRPr lang="ru-RU"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Образ слайда 1"/>
          <p:cNvSpPr>
            <a:spLocks noGrp="1" noRot="1" noChangeAspect="1" noTextEdit="1"/>
          </p:cNvSpPr>
          <p:nvPr>
            <p:ph type="sldImg"/>
          </p:nvPr>
        </p:nvSpPr>
        <p:spPr>
          <a:ln/>
        </p:spPr>
      </p:sp>
      <p:sp>
        <p:nvSpPr>
          <p:cNvPr id="38915" name="Заметки 2"/>
          <p:cNvSpPr>
            <a:spLocks noGrp="1"/>
          </p:cNvSpPr>
          <p:nvPr>
            <p:ph type="body" idx="1"/>
          </p:nvPr>
        </p:nvSpPr>
        <p:spPr>
          <a:noFill/>
          <a:ln/>
        </p:spPr>
        <p:txBody>
          <a:bodyPr/>
          <a:lstStyle/>
          <a:p>
            <a:endParaRPr lang="ru-RU" smtClean="0"/>
          </a:p>
        </p:txBody>
      </p:sp>
      <p:sp>
        <p:nvSpPr>
          <p:cNvPr id="38916" name="Номер слайда 3"/>
          <p:cNvSpPr>
            <a:spLocks noGrp="1"/>
          </p:cNvSpPr>
          <p:nvPr>
            <p:ph type="sldNum" sz="quarter" idx="5"/>
          </p:nvPr>
        </p:nvSpPr>
        <p:spPr>
          <a:noFill/>
        </p:spPr>
        <p:txBody>
          <a:bodyPr/>
          <a:lstStyle/>
          <a:p>
            <a:pPr defTabSz="926461"/>
            <a:fld id="{98E39863-AC2B-4B6A-86B6-A060DF3787DB}" type="slidenum">
              <a:rPr lang="ru-RU" smtClean="0">
                <a:latin typeface="Arial" pitchFamily="34" charset="0"/>
                <a:ea typeface="MS PGothic" pitchFamily="34" charset="-128"/>
              </a:rPr>
              <a:pPr defTabSz="926461"/>
              <a:t>4</a:t>
            </a:fld>
            <a:endParaRPr lang="ru-RU" smtClean="0">
              <a:latin typeface="Arial" pitchFamily="34" charset="0"/>
              <a:ea typeface="MS PGothic"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a:ln/>
        </p:spPr>
      </p:sp>
      <p:sp>
        <p:nvSpPr>
          <p:cNvPr id="39939" name="Заметки 2"/>
          <p:cNvSpPr>
            <a:spLocks noGrp="1"/>
          </p:cNvSpPr>
          <p:nvPr>
            <p:ph type="body" idx="1"/>
          </p:nvPr>
        </p:nvSpPr>
        <p:spPr>
          <a:noFill/>
          <a:ln/>
        </p:spPr>
        <p:txBody>
          <a:bodyPr/>
          <a:lstStyle/>
          <a:p>
            <a:endParaRPr lang="ru-RU" smtClean="0"/>
          </a:p>
        </p:txBody>
      </p:sp>
      <p:sp>
        <p:nvSpPr>
          <p:cNvPr id="39940" name="Номер слайда 3"/>
          <p:cNvSpPr>
            <a:spLocks noGrp="1"/>
          </p:cNvSpPr>
          <p:nvPr>
            <p:ph type="sldNum" sz="quarter" idx="5"/>
          </p:nvPr>
        </p:nvSpPr>
        <p:spPr>
          <a:noFill/>
        </p:spPr>
        <p:txBody>
          <a:bodyPr/>
          <a:lstStyle/>
          <a:p>
            <a:pPr defTabSz="926461"/>
            <a:fld id="{E63BB779-F2B7-44FF-9DF0-3DD13509E9E8}" type="slidenum">
              <a:rPr lang="ru-RU" smtClean="0">
                <a:latin typeface="Arial" pitchFamily="34" charset="0"/>
                <a:ea typeface="MS PGothic" pitchFamily="34" charset="-128"/>
              </a:rPr>
              <a:pPr defTabSz="926461"/>
              <a:t>5</a:t>
            </a:fld>
            <a:endParaRPr lang="ru-RU" smtClean="0">
              <a:latin typeface="Arial" pitchFamily="34"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2" name="Picture 7" descr="пр копия"/>
          <p:cNvPicPr>
            <a:picLocks noChangeAspect="1" noChangeArrowheads="1"/>
          </p:cNvPicPr>
          <p:nvPr userDrawn="1"/>
        </p:nvPicPr>
        <p:blipFill>
          <a:blip r:embed="rId2" cstate="print"/>
          <a:srcRect/>
          <a:stretch>
            <a:fillRect/>
          </a:stretch>
        </p:blipFill>
        <p:spPr bwMode="auto">
          <a:xfrm>
            <a:off x="0" y="0"/>
            <a:ext cx="9144000" cy="1978819"/>
          </a:xfrm>
          <a:prstGeom prst="rect">
            <a:avLst/>
          </a:prstGeom>
          <a:noFill/>
          <a:ln w="9525">
            <a:noFill/>
            <a:miter lim="800000"/>
            <a:headEnd/>
            <a:tailEnd/>
          </a:ln>
        </p:spPr>
      </p:pic>
      <p:pic>
        <p:nvPicPr>
          <p:cNvPr id="3" name="Picture 8" descr="пр2"/>
          <p:cNvPicPr>
            <a:picLocks noChangeAspect="1" noChangeArrowheads="1"/>
          </p:cNvPicPr>
          <p:nvPr userDrawn="1"/>
        </p:nvPicPr>
        <p:blipFill>
          <a:blip r:embed="rId3" cstate="print"/>
          <a:srcRect/>
          <a:stretch>
            <a:fillRect/>
          </a:stretch>
        </p:blipFill>
        <p:spPr bwMode="auto">
          <a:xfrm>
            <a:off x="0" y="4968478"/>
            <a:ext cx="9144000" cy="19526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509DDE4B-8B30-4645-A0E5-0119F153AA4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CC1F9396-7A55-445A-88FD-9A7E0A3091A4}"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200151"/>
            <a:ext cx="4038600" cy="33944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1"/>
            <a:ext cx="4038600" cy="33944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42197086-880D-476A-9924-DFC22C382D01}"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Заголовок, текст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200151"/>
            <a:ext cx="4038600" cy="33944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иаграмма 3"/>
          <p:cNvSpPr>
            <a:spLocks noGrp="1"/>
          </p:cNvSpPr>
          <p:nvPr>
            <p:ph type="chart" sz="half" idx="2"/>
          </p:nvPr>
        </p:nvSpPr>
        <p:spPr>
          <a:xfrm>
            <a:off x="4648200" y="1200151"/>
            <a:ext cx="4038600" cy="3394472"/>
          </a:xfrm>
        </p:spPr>
        <p:txBody>
          <a:bodyPr/>
          <a:lstStyle/>
          <a:p>
            <a:pPr lvl="0"/>
            <a:endParaRPr lang="ru-RU" noProof="0" smtClean="0"/>
          </a:p>
        </p:txBody>
      </p:sp>
      <p:sp>
        <p:nvSpPr>
          <p:cNvPr id="5" name="Rectangle 10"/>
          <p:cNvSpPr>
            <a:spLocks noGrp="1" noChangeArrowheads="1"/>
          </p:cNvSpPr>
          <p:nvPr>
            <p:ph type="sldNum" sz="quarter" idx="10"/>
          </p:nvPr>
        </p:nvSpPr>
        <p:spPr>
          <a:ln/>
        </p:spPr>
        <p:txBody>
          <a:bodyPr/>
          <a:lstStyle>
            <a:lvl1pPr>
              <a:defRPr/>
            </a:lvl1pPr>
          </a:lstStyle>
          <a:p>
            <a:pPr>
              <a:defRPr/>
            </a:pPr>
            <a:fld id="{EAE72116-5C6D-47CA-BC92-A4DBEAE4BDA6}"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00151"/>
            <a:ext cx="8229600" cy="3394472"/>
          </a:xfrm>
        </p:spPr>
        <p:txBody>
          <a:bodyPr/>
          <a:lstStyle/>
          <a:p>
            <a:pPr lvl="0"/>
            <a:endParaRPr lang="ru-RU" noProof="0" smtClean="0"/>
          </a:p>
        </p:txBody>
      </p:sp>
      <p:sp>
        <p:nvSpPr>
          <p:cNvPr id="4" name="Rectangle 10"/>
          <p:cNvSpPr>
            <a:spLocks noGrp="1" noChangeArrowheads="1"/>
          </p:cNvSpPr>
          <p:nvPr>
            <p:ph type="sldNum" sz="quarter" idx="10"/>
          </p:nvPr>
        </p:nvSpPr>
        <p:spPr>
          <a:ln/>
        </p:spPr>
        <p:txBody>
          <a:bodyPr/>
          <a:lstStyle>
            <a:lvl1pPr>
              <a:defRPr/>
            </a:lvl1pPr>
          </a:lstStyle>
          <a:p>
            <a:pPr>
              <a:defRPr/>
            </a:pPr>
            <a:fld id="{05D4CE99-1BB7-4898-B056-F1E35115EAF2}"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05979"/>
            <a:ext cx="8229600" cy="438864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10"/>
          <p:cNvSpPr>
            <a:spLocks noGrp="1" noChangeArrowheads="1"/>
          </p:cNvSpPr>
          <p:nvPr>
            <p:ph type="sldNum" sz="quarter" idx="10"/>
          </p:nvPr>
        </p:nvSpPr>
        <p:spPr>
          <a:ln/>
        </p:spPr>
        <p:txBody>
          <a:bodyPr/>
          <a:lstStyle>
            <a:lvl1pPr>
              <a:defRPr/>
            </a:lvl1pPr>
          </a:lstStyle>
          <a:p>
            <a:pPr>
              <a:defRPr/>
            </a:pPr>
            <a:fld id="{71C32A19-7491-4FC0-B6E9-320453ECFD0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BC763ACF-489A-4BAD-B362-0ACED2251F5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0"/>
          <p:cNvSpPr>
            <a:spLocks noGrp="1" noChangeArrowheads="1"/>
          </p:cNvSpPr>
          <p:nvPr>
            <p:ph type="sldNum" sz="quarter" idx="10"/>
          </p:nvPr>
        </p:nvSpPr>
        <p:spPr>
          <a:ln/>
        </p:spPr>
        <p:txBody>
          <a:bodyPr/>
          <a:lstStyle>
            <a:lvl1pPr>
              <a:defRPr/>
            </a:lvl1pPr>
          </a:lstStyle>
          <a:p>
            <a:pPr>
              <a:defRPr/>
            </a:pPr>
            <a:fld id="{32ABD279-F3DD-437D-A337-386CBFE1FD6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E93C9410-9F92-4D34-B0DA-23BF1BA7D9A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0"/>
          <p:cNvSpPr>
            <a:spLocks noGrp="1" noChangeArrowheads="1"/>
          </p:cNvSpPr>
          <p:nvPr>
            <p:ph type="sldNum" sz="quarter" idx="10"/>
          </p:nvPr>
        </p:nvSpPr>
        <p:spPr>
          <a:ln/>
        </p:spPr>
        <p:txBody>
          <a:bodyPr/>
          <a:lstStyle>
            <a:lvl1pPr>
              <a:defRPr/>
            </a:lvl1pPr>
          </a:lstStyle>
          <a:p>
            <a:pPr>
              <a:defRPr/>
            </a:pPr>
            <a:fld id="{07B96D7D-B978-4365-85C9-85207FD9B93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0"/>
          <p:cNvSpPr>
            <a:spLocks noGrp="1" noChangeArrowheads="1"/>
          </p:cNvSpPr>
          <p:nvPr>
            <p:ph type="sldNum" sz="quarter" idx="10"/>
          </p:nvPr>
        </p:nvSpPr>
        <p:spPr>
          <a:ln/>
        </p:spPr>
        <p:txBody>
          <a:bodyPr/>
          <a:lstStyle>
            <a:lvl1pPr>
              <a:defRPr/>
            </a:lvl1pPr>
          </a:lstStyle>
          <a:p>
            <a:pPr>
              <a:defRPr/>
            </a:pPr>
            <a:fld id="{D332B101-1A0E-412E-B29D-B25D855F503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9C0B33A0-2D83-4904-8E04-062BF1EF93B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6DA6C0A4-F887-4CBC-B17E-ACCC9DC4943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295A9DC6-C943-4AAD-AF72-9C825937CE5D}"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8"/>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pic>
        <p:nvPicPr>
          <p:cNvPr id="1028" name="Picture 8" descr="пр2"/>
          <p:cNvPicPr>
            <a:picLocks noChangeAspect="1" noChangeArrowheads="1"/>
          </p:cNvPicPr>
          <p:nvPr userDrawn="1"/>
        </p:nvPicPr>
        <p:blipFill>
          <a:blip r:embed="rId17" cstate="print"/>
          <a:srcRect/>
          <a:stretch>
            <a:fillRect/>
          </a:stretch>
        </p:blipFill>
        <p:spPr bwMode="auto">
          <a:xfrm>
            <a:off x="0" y="4968478"/>
            <a:ext cx="9144000" cy="195263"/>
          </a:xfrm>
          <a:prstGeom prst="rect">
            <a:avLst/>
          </a:prstGeom>
          <a:noFill/>
          <a:ln w="9525">
            <a:noFill/>
            <a:miter lim="800000"/>
            <a:headEnd/>
            <a:tailEnd/>
          </a:ln>
        </p:spPr>
      </p:pic>
      <p:pic>
        <p:nvPicPr>
          <p:cNvPr id="1029" name="Picture 9" descr="пр 1"/>
          <p:cNvPicPr>
            <a:picLocks noChangeAspect="1" noChangeArrowheads="1"/>
          </p:cNvPicPr>
          <p:nvPr userDrawn="1"/>
        </p:nvPicPr>
        <p:blipFill>
          <a:blip r:embed="rId18" cstate="print"/>
          <a:srcRect/>
          <a:stretch>
            <a:fillRect/>
          </a:stretch>
        </p:blipFill>
        <p:spPr bwMode="auto">
          <a:xfrm>
            <a:off x="0" y="0"/>
            <a:ext cx="9144000" cy="681038"/>
          </a:xfrm>
          <a:prstGeom prst="rect">
            <a:avLst/>
          </a:prstGeom>
          <a:noFill/>
          <a:ln w="9525">
            <a:noFill/>
            <a:miter lim="800000"/>
            <a:headEnd/>
            <a:tailEnd/>
          </a:ln>
        </p:spPr>
      </p:pic>
      <p:sp>
        <p:nvSpPr>
          <p:cNvPr id="1034" name="Rectangle 10"/>
          <p:cNvSpPr>
            <a:spLocks noGrp="1" noChangeArrowheads="1"/>
          </p:cNvSpPr>
          <p:nvPr>
            <p:ph type="sldNum" sz="quarter" idx="4"/>
          </p:nvPr>
        </p:nvSpPr>
        <p:spPr bwMode="auto">
          <a:xfrm>
            <a:off x="7046913" y="4935141"/>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a:solidFill>
                  <a:schemeClr val="bg1"/>
                </a:solidFill>
                <a:latin typeface="Arial" pitchFamily="34" charset="0"/>
              </a:defRPr>
            </a:lvl1pPr>
          </a:lstStyle>
          <a:p>
            <a:pPr>
              <a:defRPr/>
            </a:pPr>
            <a:fld id="{822C39A3-C713-4A8D-B05F-6EA333364FA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018"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 id="2147484014" r:id="rId12"/>
    <p:sldLayoutId id="2147484015" r:id="rId13"/>
    <p:sldLayoutId id="2147484016" r:id="rId14"/>
    <p:sldLayoutId id="2147484017" r:id="rId15"/>
  </p:sldLayoutIdLst>
  <p:hf hdr="0" ftr="0" dt="0"/>
  <p:txStyles>
    <p:titleStyle>
      <a:lvl1pPr algn="ctr" rtl="0" eaLnBrk="0" fontAlgn="base" hangingPunct="0">
        <a:spcBef>
          <a:spcPct val="0"/>
        </a:spcBef>
        <a:spcAft>
          <a:spcPct val="0"/>
        </a:spcAft>
        <a:defRPr sz="44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5pPr>
      <a:lvl6pPr marL="457200" algn="ctr" rtl="0" fontAlgn="base">
        <a:spcBef>
          <a:spcPct val="0"/>
        </a:spcBef>
        <a:spcAft>
          <a:spcPct val="0"/>
        </a:spcAft>
        <a:defRPr sz="4400">
          <a:solidFill>
            <a:srgbClr val="333399"/>
          </a:solidFill>
          <a:latin typeface="Arial" pitchFamily="34" charset="0"/>
        </a:defRPr>
      </a:lvl6pPr>
      <a:lvl7pPr marL="914400" algn="ctr" rtl="0" fontAlgn="base">
        <a:spcBef>
          <a:spcPct val="0"/>
        </a:spcBef>
        <a:spcAft>
          <a:spcPct val="0"/>
        </a:spcAft>
        <a:defRPr sz="4400">
          <a:solidFill>
            <a:srgbClr val="333399"/>
          </a:solidFill>
          <a:latin typeface="Arial" pitchFamily="34" charset="0"/>
        </a:defRPr>
      </a:lvl7pPr>
      <a:lvl8pPr marL="1371600" algn="ctr" rtl="0" fontAlgn="base">
        <a:spcBef>
          <a:spcPct val="0"/>
        </a:spcBef>
        <a:spcAft>
          <a:spcPct val="0"/>
        </a:spcAft>
        <a:defRPr sz="4400">
          <a:solidFill>
            <a:srgbClr val="333399"/>
          </a:solidFill>
          <a:latin typeface="Arial" pitchFamily="34" charset="0"/>
        </a:defRPr>
      </a:lvl8pPr>
      <a:lvl9pPr marL="1828800" algn="ctr" rtl="0" fontAlgn="base">
        <a:spcBef>
          <a:spcPct val="0"/>
        </a:spcBef>
        <a:spcAft>
          <a:spcPct val="0"/>
        </a:spcAft>
        <a:defRPr sz="4400">
          <a:solidFill>
            <a:srgbClr val="333399"/>
          </a:solidFill>
          <a:latin typeface="Arial" pitchFamily="34" charset="0"/>
        </a:defRPr>
      </a:lvl9pPr>
    </p:titleStyle>
    <p:bodyStyle>
      <a:lvl1pPr marL="342900" indent="-342900" algn="l" rtl="0" eaLnBrk="0" fontAlgn="base" hangingPunct="0">
        <a:spcBef>
          <a:spcPct val="20000"/>
        </a:spcBef>
        <a:spcAft>
          <a:spcPct val="0"/>
        </a:spcAft>
        <a:buChar char="•"/>
        <a:defRPr sz="3200">
          <a:solidFill>
            <a:srgbClr val="333399"/>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333399"/>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400">
          <a:solidFill>
            <a:srgbClr val="333399"/>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2000">
          <a:solidFill>
            <a:srgbClr val="333399"/>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2000">
          <a:solidFill>
            <a:srgbClr val="333399"/>
          </a:solidFill>
          <a:latin typeface="+mn-lt"/>
          <a:ea typeface="ＭＳ Ｐゴシック" charset="-128"/>
          <a:cs typeface="ＭＳ Ｐゴシック"/>
        </a:defRPr>
      </a:lvl5pPr>
      <a:lvl6pPr marL="2514600" indent="-228600" algn="l" rtl="0" fontAlgn="base">
        <a:spcBef>
          <a:spcPct val="20000"/>
        </a:spcBef>
        <a:spcAft>
          <a:spcPct val="0"/>
        </a:spcAft>
        <a:buChar char="»"/>
        <a:defRPr sz="2000">
          <a:solidFill>
            <a:srgbClr val="333399"/>
          </a:solidFill>
          <a:latin typeface="+mn-lt"/>
        </a:defRPr>
      </a:lvl6pPr>
      <a:lvl7pPr marL="2971800" indent="-228600" algn="l" rtl="0" fontAlgn="base">
        <a:spcBef>
          <a:spcPct val="20000"/>
        </a:spcBef>
        <a:spcAft>
          <a:spcPct val="0"/>
        </a:spcAft>
        <a:buChar char="»"/>
        <a:defRPr sz="2000">
          <a:solidFill>
            <a:srgbClr val="333399"/>
          </a:solidFill>
          <a:latin typeface="+mn-lt"/>
        </a:defRPr>
      </a:lvl7pPr>
      <a:lvl8pPr marL="3429000" indent="-228600" algn="l" rtl="0" fontAlgn="base">
        <a:spcBef>
          <a:spcPct val="20000"/>
        </a:spcBef>
        <a:spcAft>
          <a:spcPct val="0"/>
        </a:spcAft>
        <a:buChar char="»"/>
        <a:defRPr sz="2000">
          <a:solidFill>
            <a:srgbClr val="333399"/>
          </a:solidFill>
          <a:latin typeface="+mn-lt"/>
        </a:defRPr>
      </a:lvl8pPr>
      <a:lvl9pPr marL="3886200" indent="-228600" algn="l" rtl="0" fontAlgn="base">
        <a:spcBef>
          <a:spcPct val="20000"/>
        </a:spcBef>
        <a:spcAft>
          <a:spcPct val="0"/>
        </a:spcAft>
        <a:buChar char="»"/>
        <a:defRPr sz="2000">
          <a:solidFill>
            <a:srgbClr val="333399"/>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44-fz-zakupki.ru/statya-66-federalnogo-zakona-44-fz/"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44-fz-zakupki.ru/statya-31-federalnogo-zakona-44-fz/"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44-fz-zakupki.ru/statya-34-federalnogo-zakona-44-fz/"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ender-rus.ru/uslugi-i-ceny/konsalting/poluchenie-ec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onsultant.ru/document/cons_doc_LAW_295684/" TargetMode="External"/><Relationship Id="rId2" Type="http://schemas.openxmlformats.org/officeDocument/2006/relationships/hyperlink" Target="http://static.government.ru/media/files/tBJUL0VCAZ3dbR7LuMl61AHEdLQfiPoI.pdf" TargetMode="External"/><Relationship Id="rId1" Type="http://schemas.openxmlformats.org/officeDocument/2006/relationships/slideLayout" Target="../slideLayouts/slideLayout2.xml"/><Relationship Id="rId4" Type="http://schemas.openxmlformats.org/officeDocument/2006/relationships/hyperlink" Target="consultantplus://offline/ref=79094FCD787CAF6A68045C52C9B10D4AEA3B9EE803EC9FF73FC43FB1CFS7aBJ"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44-fz-zakupki.ru/statya-14-federalnogo-zakona-44-fz/"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44-fz-zakupki.ru/statya-94-federalnogo-zakona-44-fz/"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44-fz-zakupki.ru/statya-103-federalnogo-zakona-44-fz/" TargetMode="External"/><Relationship Id="rId2" Type="http://schemas.openxmlformats.org/officeDocument/2006/relationships/hyperlink" Target="http://44-fz-zakupki.ru/statya-95-federalnogo-zakona-44-fz/"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publication.pravo.gov.ru/Document/View/0001201806040004?index=0&amp;rangeSize=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chart" Target="../charts/char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hyperlink" Target="http://www.kaliningrad.fas.gov.ru/" TargetMode="Externa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consultantplus://offline/ref=63759DC8396ABD5CE1AAE9B9905E901D803B2792A3C8665A5250164A5AEE374B0E7DB9A5FBEE95DEd1l2P"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44-fz-zakupki.ru/novyie-trebovaniya-k-bankovskim-garantiyam-s-01-iyunya-2018-goda/" TargetMode="External"/><Relationship Id="rId2" Type="http://schemas.openxmlformats.org/officeDocument/2006/relationships/hyperlink" Target="http://44-fz-zakupki.ru/s-11-01-2018-vstupili-v-silu-pervyie-izmeneniya-v-44-fz/"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6"/>
          <p:cNvSpPr>
            <a:spLocks noChangeArrowheads="1"/>
          </p:cNvSpPr>
          <p:nvPr/>
        </p:nvSpPr>
        <p:spPr bwMode="auto">
          <a:xfrm>
            <a:off x="683568" y="1562572"/>
            <a:ext cx="8246150" cy="3418730"/>
          </a:xfrm>
          <a:prstGeom prst="rect">
            <a:avLst/>
          </a:prstGeom>
          <a:noFill/>
          <a:ln w="9525">
            <a:noFill/>
            <a:miter lim="800000"/>
            <a:headEnd/>
            <a:tailEnd/>
          </a:ln>
        </p:spPr>
        <p:txBody>
          <a:bodyPr anchor="ctr"/>
          <a:lstStyle/>
          <a:p>
            <a:pPr algn="ctr"/>
            <a:r>
              <a:rPr lang="ru-RU" sz="1800" b="1" dirty="0">
                <a:solidFill>
                  <a:srgbClr val="008080"/>
                </a:solidFill>
                <a:latin typeface="Calibri" pitchFamily="34" charset="0"/>
              </a:rPr>
              <a:t>УПРАВЛЕНИЕ ФЕДЕРАЛЬНОЙ АНТИМОНОПОЛЬНОЙ СЛУЖБЫ ПО КАЛИНИНГРАДСКОЙ </a:t>
            </a:r>
            <a:r>
              <a:rPr lang="ru-RU" sz="1800" b="1" dirty="0" smtClean="0">
                <a:solidFill>
                  <a:srgbClr val="008080"/>
                </a:solidFill>
                <a:latin typeface="Calibri" pitchFamily="34" charset="0"/>
              </a:rPr>
              <a:t>ОБЛАСТИ</a:t>
            </a:r>
          </a:p>
          <a:p>
            <a:pPr algn="ctr"/>
            <a:endParaRPr lang="ru-RU" sz="1800" b="1" dirty="0" smtClean="0">
              <a:solidFill>
                <a:srgbClr val="008080"/>
              </a:solidFill>
              <a:latin typeface="Calibri" pitchFamily="34" charset="0"/>
            </a:endParaRPr>
          </a:p>
          <a:p>
            <a:pPr algn="ctr"/>
            <a:r>
              <a:rPr lang="ru-RU" sz="1800" b="1" dirty="0" smtClean="0">
                <a:solidFill>
                  <a:srgbClr val="008080"/>
                </a:solidFill>
                <a:latin typeface="Calibri" pitchFamily="34" charset="0"/>
              </a:rPr>
              <a:t>Результаты работы по контролю в сфере государственных/муниципальных закупок во </a:t>
            </a:r>
            <a:r>
              <a:rPr lang="en-US" sz="1800" b="1" dirty="0" smtClean="0">
                <a:solidFill>
                  <a:srgbClr val="008080"/>
                </a:solidFill>
                <a:latin typeface="Calibri" pitchFamily="34" charset="0"/>
              </a:rPr>
              <a:t>II</a:t>
            </a:r>
            <a:r>
              <a:rPr lang="ru-RU" sz="1800" b="1" dirty="0" smtClean="0">
                <a:solidFill>
                  <a:srgbClr val="008080"/>
                </a:solidFill>
                <a:latin typeface="Calibri" pitchFamily="34" charset="0"/>
              </a:rPr>
              <a:t> квартале 2018 года</a:t>
            </a:r>
          </a:p>
          <a:p>
            <a:pPr algn="ctr"/>
            <a:endParaRPr lang="ru-RU" sz="1800" b="1" dirty="0" smtClean="0">
              <a:solidFill>
                <a:srgbClr val="008080"/>
              </a:solidFill>
              <a:latin typeface="Calibri" pitchFamily="34" charset="0"/>
            </a:endParaRPr>
          </a:p>
          <a:p>
            <a:pPr algn="r"/>
            <a:endParaRPr lang="ru-RU" sz="1200" b="1" dirty="0" smtClean="0">
              <a:solidFill>
                <a:srgbClr val="008080"/>
              </a:solidFill>
              <a:latin typeface="Calibri" pitchFamily="34" charset="0"/>
            </a:endParaRPr>
          </a:p>
          <a:p>
            <a:pPr algn="r"/>
            <a:r>
              <a:rPr lang="ru-RU" sz="1200" b="1" dirty="0" smtClean="0">
                <a:solidFill>
                  <a:srgbClr val="008080"/>
                </a:solidFill>
                <a:latin typeface="Calibri" pitchFamily="34" charset="0"/>
              </a:rPr>
              <a:t>Заместитель руководителя Калининградского </a:t>
            </a:r>
          </a:p>
          <a:p>
            <a:pPr algn="r"/>
            <a:r>
              <a:rPr lang="ru-RU" sz="1200" b="1" dirty="0" smtClean="0">
                <a:solidFill>
                  <a:srgbClr val="008080"/>
                </a:solidFill>
                <a:latin typeface="Calibri" pitchFamily="34" charset="0"/>
              </a:rPr>
              <a:t>УФАС России Шестакова И.С.</a:t>
            </a:r>
          </a:p>
          <a:p>
            <a:pPr algn="r"/>
            <a:r>
              <a:rPr lang="ru-RU" sz="1200" b="1" dirty="0" smtClean="0">
                <a:solidFill>
                  <a:srgbClr val="008080"/>
                </a:solidFill>
                <a:latin typeface="Calibri" pitchFamily="34" charset="0"/>
              </a:rPr>
              <a:t>22 июня 2018 года</a:t>
            </a:r>
            <a:endParaRPr lang="en-US" sz="1200" b="1" dirty="0">
              <a:solidFill>
                <a:srgbClr val="008080"/>
              </a:solidFill>
              <a:latin typeface="Calibri" pitchFamily="34" charset="0"/>
            </a:endParaRPr>
          </a:p>
        </p:txBody>
      </p:sp>
      <p:sp>
        <p:nvSpPr>
          <p:cNvPr id="17411" name="Прямоугольник 3"/>
          <p:cNvSpPr>
            <a:spLocks noChangeArrowheads="1"/>
          </p:cNvSpPr>
          <p:nvPr/>
        </p:nvSpPr>
        <p:spPr bwMode="auto">
          <a:xfrm>
            <a:off x="0" y="1821656"/>
            <a:ext cx="9144000" cy="1975926"/>
          </a:xfrm>
          <a:prstGeom prst="rect">
            <a:avLst/>
          </a:prstGeom>
          <a:noFill/>
          <a:ln w="9525">
            <a:noFill/>
            <a:miter lim="800000"/>
            <a:headEnd/>
            <a:tailEnd/>
          </a:ln>
        </p:spPr>
        <p:txBody>
          <a:bodyPr>
            <a:spAutoFit/>
          </a:bodyPr>
          <a:lstStyle/>
          <a:p>
            <a:pPr algn="ctr"/>
            <a:endParaRPr lang="ru-RU" sz="2800" b="1"/>
          </a:p>
          <a:p>
            <a:pPr algn="ctr">
              <a:lnSpc>
                <a:spcPct val="140000"/>
              </a:lnSpc>
            </a:pPr>
            <a:endParaRPr lang="ru-RU" sz="2000" b="1"/>
          </a:p>
          <a:p>
            <a:pPr algn="ctr">
              <a:lnSpc>
                <a:spcPct val="140000"/>
              </a:lnSpc>
            </a:pPr>
            <a:endParaRPr lang="ru-RU" sz="2000" b="1"/>
          </a:p>
          <a:p>
            <a:pPr algn="ctr">
              <a:lnSpc>
                <a:spcPct val="140000"/>
              </a:lnSpc>
            </a:pPr>
            <a:endParaRPr lang="ru-RU" sz="1600" b="1"/>
          </a:p>
          <a:p>
            <a:pPr algn="ctr"/>
            <a:endParaRPr lang="ru-RU" sz="1600" b="1"/>
          </a:p>
        </p:txBody>
      </p:sp>
      <p:sp>
        <p:nvSpPr>
          <p:cNvPr id="17412" name="Прямоугольник 3"/>
          <p:cNvSpPr>
            <a:spLocks noChangeArrowheads="1"/>
          </p:cNvSpPr>
          <p:nvPr/>
        </p:nvSpPr>
        <p:spPr bwMode="auto">
          <a:xfrm>
            <a:off x="142844" y="1857370"/>
            <a:ext cx="8786874" cy="2754600"/>
          </a:xfrm>
          <a:prstGeom prst="rect">
            <a:avLst/>
          </a:prstGeom>
          <a:noFill/>
          <a:ln w="9525">
            <a:noFill/>
            <a:miter lim="800000"/>
            <a:headEnd/>
            <a:tailEnd/>
          </a:ln>
        </p:spPr>
        <p:txBody>
          <a:bodyPr wrap="square">
            <a:spAutoFit/>
          </a:bodyPr>
          <a:lstStyle/>
          <a:p>
            <a:pPr algn="ctr">
              <a:spcBef>
                <a:spcPct val="50000"/>
              </a:spcBef>
            </a:pPr>
            <a:endParaRPr lang="ru-RU" sz="2000" b="1" dirty="0">
              <a:solidFill>
                <a:schemeClr val="accent2"/>
              </a:solidFill>
            </a:endParaRPr>
          </a:p>
          <a:p>
            <a:pPr algn="ctr">
              <a:spcBef>
                <a:spcPct val="50000"/>
              </a:spcBef>
            </a:pPr>
            <a:endParaRPr lang="ru-RU" sz="1800" b="1" dirty="0" smtClean="0">
              <a:solidFill>
                <a:schemeClr val="accent2"/>
              </a:solidFill>
              <a:latin typeface="+mn-lt"/>
            </a:endParaRPr>
          </a:p>
          <a:p>
            <a:pPr algn="ctr">
              <a:spcBef>
                <a:spcPct val="50000"/>
              </a:spcBef>
            </a:pPr>
            <a:endParaRPr lang="ru-RU" sz="1800" b="1" dirty="0" smtClean="0">
              <a:solidFill>
                <a:schemeClr val="accent2"/>
              </a:solidFill>
              <a:latin typeface="+mn-lt"/>
            </a:endParaRPr>
          </a:p>
          <a:p>
            <a:pPr algn="ctr">
              <a:spcBef>
                <a:spcPct val="50000"/>
              </a:spcBef>
            </a:pPr>
            <a:endParaRPr lang="ru-RU" sz="1800" b="1" dirty="0">
              <a:solidFill>
                <a:schemeClr val="accent2"/>
              </a:solidFill>
              <a:latin typeface="+mn-lt"/>
            </a:endParaRPr>
          </a:p>
          <a:p>
            <a:pPr algn="ctr">
              <a:spcBef>
                <a:spcPct val="50000"/>
              </a:spcBef>
            </a:pPr>
            <a:endParaRPr lang="ru-RU" sz="1600" b="1" dirty="0" smtClean="0">
              <a:solidFill>
                <a:schemeClr val="accent1">
                  <a:lumMod val="50000"/>
                </a:schemeClr>
              </a:solidFill>
              <a:latin typeface="+mn-lt"/>
            </a:endParaRPr>
          </a:p>
          <a:p>
            <a:pPr algn="ctr">
              <a:spcBef>
                <a:spcPct val="50000"/>
              </a:spcBef>
            </a:pPr>
            <a:endParaRPr lang="ru-RU" sz="1600" b="1" dirty="0">
              <a:solidFill>
                <a:schemeClr val="accent1">
                  <a:lumMod val="50000"/>
                </a:schemeClr>
              </a:solidFill>
              <a:latin typeface="+mn-lt"/>
            </a:endParaRPr>
          </a:p>
          <a:p>
            <a:pPr algn="ctr">
              <a:spcBef>
                <a:spcPct val="50000"/>
              </a:spcBef>
            </a:pPr>
            <a:endParaRPr lang="ru-RU" sz="1600" b="1" dirty="0" smtClean="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470"/>
            <a:ext cx="8229600" cy="576064"/>
          </a:xfrm>
        </p:spPr>
        <p:txBody>
          <a:bodyPr/>
          <a:lstStyle/>
          <a:p>
            <a:r>
              <a:rPr lang="ru-RU" sz="2400" dirty="0">
                <a:solidFill>
                  <a:srgbClr val="FF0000"/>
                </a:solidFill>
              </a:rPr>
              <a:t>Изменения ФЗ-44, вступающие в силу с 01.07.2018 года</a:t>
            </a:r>
            <a:endParaRPr lang="ru-RU" sz="2400" dirty="0"/>
          </a:p>
        </p:txBody>
      </p:sp>
      <p:sp>
        <p:nvSpPr>
          <p:cNvPr id="3" name="Объект 2"/>
          <p:cNvSpPr>
            <a:spLocks noGrp="1"/>
          </p:cNvSpPr>
          <p:nvPr>
            <p:ph idx="1"/>
          </p:nvPr>
        </p:nvSpPr>
        <p:spPr>
          <a:xfrm>
            <a:off x="457200" y="915566"/>
            <a:ext cx="8229600" cy="3888432"/>
          </a:xfrm>
        </p:spPr>
        <p:txBody>
          <a:bodyPr/>
          <a:lstStyle/>
          <a:p>
            <a:pPr lvl="2" algn="ctr">
              <a:buNone/>
            </a:pPr>
            <a:r>
              <a:rPr lang="ru-RU" sz="1800" b="1" dirty="0"/>
              <a:t>Новые требования к заявке на участие в аукционе</a:t>
            </a:r>
          </a:p>
          <a:p>
            <a:pPr algn="just"/>
            <a:r>
              <a:rPr lang="ru-RU" sz="1800" dirty="0" smtClean="0"/>
              <a:t>Теперь</a:t>
            </a:r>
            <a:r>
              <a:rPr lang="ru-RU" sz="1800" dirty="0"/>
              <a:t> </a:t>
            </a:r>
            <a:r>
              <a:rPr lang="ru-RU" sz="1800" dirty="0">
                <a:hlinkClick r:id="rId2"/>
              </a:rPr>
              <a:t>первая часть заявки</a:t>
            </a:r>
            <a:r>
              <a:rPr lang="ru-RU" sz="1800" dirty="0"/>
              <a:t> должна содержать:</a:t>
            </a:r>
          </a:p>
          <a:p>
            <a:pPr algn="just" fontAlgn="t">
              <a:buNone/>
            </a:pPr>
            <a:r>
              <a:rPr lang="ru-RU" sz="1800" dirty="0"/>
              <a:t>		1. Согласие на поставку, выполнение работ, оказание услуг (такое согласие будет формироваться на ЭТП);</a:t>
            </a:r>
          </a:p>
          <a:p>
            <a:pPr algn="just" fontAlgn="t">
              <a:buNone/>
            </a:pPr>
            <a:r>
              <a:rPr lang="ru-RU" sz="1800" dirty="0"/>
              <a:t>		2. Наименование страны производства товара, его конкретные показатели, товарный знак (если осуществляется закупка товара или работ/услуг для осуществления которых используется товар).</a:t>
            </a:r>
          </a:p>
          <a:p>
            <a:pPr algn="just" fontAlgn="t">
              <a:buNone/>
            </a:pPr>
            <a:endParaRPr lang="ru-RU" sz="1800" dirty="0"/>
          </a:p>
          <a:p>
            <a:pPr algn="just"/>
            <a:r>
              <a:rPr lang="ru-RU" sz="1800" dirty="0"/>
              <a:t>Вторая часть заявки должна содержать документы, предусмотренные подзаконными актами, принятыми в рамках статьи 14 ФЗ-44 закона. </a:t>
            </a:r>
            <a:r>
              <a:rPr lang="ru-RU" sz="1800" u="sng" dirty="0"/>
              <a:t>В случае отсутствия подтверждающих страну происхождения документов заявка признается содержащей предложения товара из иностранных государств</a:t>
            </a:r>
            <a:r>
              <a:rPr lang="ru-RU" sz="1800" dirty="0"/>
              <a:t>.</a:t>
            </a:r>
          </a:p>
          <a:p>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10</a:t>
            </a:fld>
            <a:endParaRPr lang="ru-RU"/>
          </a:p>
        </p:txBody>
      </p:sp>
    </p:spTree>
    <p:extLst>
      <p:ext uri="{BB962C8B-B14F-4D97-AF65-F5344CB8AC3E}">
        <p14:creationId xmlns:p14="http://schemas.microsoft.com/office/powerpoint/2010/main" val="3640706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83518"/>
          </a:xfrm>
        </p:spPr>
        <p:txBody>
          <a:bodyPr/>
          <a:lstStyle/>
          <a:p>
            <a:r>
              <a:rPr lang="ru-RU" sz="2400" dirty="0">
                <a:solidFill>
                  <a:srgbClr val="FF0000"/>
                </a:solidFill>
              </a:rPr>
              <a:t>Изменения ФЗ-44, вступающие в силу с 01.07.2018 года</a:t>
            </a:r>
            <a:endParaRPr lang="ru-RU" sz="2400" dirty="0"/>
          </a:p>
        </p:txBody>
      </p:sp>
      <p:sp>
        <p:nvSpPr>
          <p:cNvPr id="3" name="Объект 2"/>
          <p:cNvSpPr>
            <a:spLocks noGrp="1"/>
          </p:cNvSpPr>
          <p:nvPr>
            <p:ph idx="1"/>
          </p:nvPr>
        </p:nvSpPr>
        <p:spPr>
          <a:xfrm>
            <a:off x="457200" y="915566"/>
            <a:ext cx="8229600" cy="3888432"/>
          </a:xfrm>
        </p:spPr>
        <p:txBody>
          <a:bodyPr/>
          <a:lstStyle/>
          <a:p>
            <a:pPr marL="0" indent="0" algn="just">
              <a:buNone/>
            </a:pPr>
            <a:r>
              <a:rPr lang="ru-RU" sz="1600" dirty="0" smtClean="0"/>
              <a:t>	</a:t>
            </a:r>
            <a:r>
              <a:rPr lang="ru-RU" sz="1800" b="1" dirty="0" smtClean="0"/>
              <a:t>        Установлено новое требование к участникам закупки </a:t>
            </a:r>
          </a:p>
          <a:p>
            <a:pPr algn="just"/>
            <a:r>
              <a:rPr lang="ru-RU" sz="1600" dirty="0" smtClean="0"/>
              <a:t>Часть </a:t>
            </a:r>
            <a:r>
              <a:rPr lang="ru-RU" sz="1600" dirty="0"/>
              <a:t>1 статьи  31 «</a:t>
            </a:r>
            <a:r>
              <a:rPr lang="ru-RU" sz="1600" b="1" dirty="0"/>
              <a:t>Требования к участникам закупки»</a:t>
            </a:r>
            <a:r>
              <a:rPr lang="ru-RU" sz="1600" dirty="0"/>
              <a:t> дополнена пунктом 11 следующего содержания:</a:t>
            </a:r>
          </a:p>
          <a:p>
            <a:pPr lvl="1" algn="just"/>
            <a:r>
              <a:rPr lang="ru-RU" sz="1600" dirty="0"/>
              <a:t>"11) отсутствие у участника закупки ограничений для участия в закупках, установленных законодательством Российской Федерации</a:t>
            </a:r>
            <a:r>
              <a:rPr lang="ru-RU" sz="1600" dirty="0" smtClean="0"/>
              <a:t>."; </a:t>
            </a:r>
          </a:p>
          <a:p>
            <a:pPr lvl="1" algn="just"/>
            <a:endParaRPr lang="ru-RU" sz="1600" dirty="0"/>
          </a:p>
          <a:p>
            <a:pPr marL="457200" lvl="1" indent="0" algn="just">
              <a:buNone/>
            </a:pPr>
            <a:r>
              <a:rPr lang="ru-RU" sz="1600" dirty="0" smtClean="0"/>
              <a:t>Таким образом, в </a:t>
            </a:r>
            <a:r>
              <a:rPr lang="ru-RU" sz="1600" dirty="0"/>
              <a:t>извещении и закупочной документации, размещаемой с </a:t>
            </a:r>
            <a:r>
              <a:rPr lang="ru-RU" sz="1600" dirty="0">
                <a:solidFill>
                  <a:srgbClr val="008080"/>
                </a:solidFill>
              </a:rPr>
              <a:t>01.07.2018</a:t>
            </a:r>
            <a:r>
              <a:rPr lang="ru-RU" sz="1600" dirty="0"/>
              <a:t> г., заказчикам нужно предусмотреть новое </a:t>
            </a:r>
            <a:r>
              <a:rPr lang="ru-RU" sz="1600" dirty="0">
                <a:hlinkClick r:id="rId2"/>
              </a:rPr>
              <a:t>единое требование</a:t>
            </a:r>
            <a:r>
              <a:rPr lang="ru-RU" sz="1600" dirty="0"/>
              <a:t>, а именно отсутствие ограничений для участия в закупках, установленных законодательством. </a:t>
            </a:r>
          </a:p>
          <a:p>
            <a:pPr algn="just"/>
            <a:r>
              <a:rPr lang="ru-RU" sz="1600" dirty="0" smtClean="0"/>
              <a:t>В </a:t>
            </a:r>
            <a:r>
              <a:rPr lang="ru-RU" sz="1600" dirty="0"/>
              <a:t>соответствии с требованиями нового пункта участники обязаны будут подтверждать, что у них отсутствуют ограничения для участия в закупке. Пункт о том, что оператор электронной площадки проверяет участников на </a:t>
            </a:r>
            <a:r>
              <a:rPr lang="ru-RU" sz="1600" dirty="0" err="1"/>
              <a:t>оффшорность</a:t>
            </a:r>
            <a:r>
              <a:rPr lang="ru-RU" sz="1600" dirty="0"/>
              <a:t>, утратил силу.</a:t>
            </a:r>
          </a:p>
          <a:p>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11</a:t>
            </a:fld>
            <a:endParaRPr lang="ru-RU"/>
          </a:p>
        </p:txBody>
      </p:sp>
    </p:spTree>
    <p:extLst>
      <p:ext uri="{BB962C8B-B14F-4D97-AF65-F5344CB8AC3E}">
        <p14:creationId xmlns:p14="http://schemas.microsoft.com/office/powerpoint/2010/main" val="181934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3478"/>
            <a:ext cx="8229600" cy="360040"/>
          </a:xfrm>
        </p:spPr>
        <p:txBody>
          <a:bodyPr/>
          <a:lstStyle/>
          <a:p>
            <a:r>
              <a:rPr lang="ru-RU" sz="2400" dirty="0" smtClean="0">
                <a:solidFill>
                  <a:srgbClr val="FF0000"/>
                </a:solidFill>
              </a:rPr>
              <a:t>Изменения </a:t>
            </a:r>
            <a:r>
              <a:rPr lang="ru-RU" sz="2400" dirty="0">
                <a:solidFill>
                  <a:srgbClr val="FF0000"/>
                </a:solidFill>
              </a:rPr>
              <a:t>ФЗ-44, вступающие в силу с 01.07.2018 года</a:t>
            </a:r>
            <a:endParaRPr lang="ru-RU" sz="2400" b="1" dirty="0">
              <a:solidFill>
                <a:schemeClr val="bg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9512" y="627534"/>
            <a:ext cx="8712968" cy="4176464"/>
          </a:xfrm>
        </p:spPr>
        <p:txBody>
          <a:bodyPr/>
          <a:lstStyle/>
          <a:p>
            <a:pPr algn="ctr">
              <a:buNone/>
            </a:pPr>
            <a:endParaRPr lang="ru-RU" sz="1600" b="1" dirty="0" smtClean="0"/>
          </a:p>
          <a:p>
            <a:pPr algn="ctr">
              <a:buNone/>
            </a:pPr>
            <a:r>
              <a:rPr lang="ru-RU" sz="1800" b="1" dirty="0"/>
              <a:t> </a:t>
            </a:r>
            <a:r>
              <a:rPr lang="ru-RU" sz="1800" b="1" dirty="0" smtClean="0"/>
              <a:t>   Изменение </a:t>
            </a:r>
            <a:r>
              <a:rPr lang="ru-RU" sz="1800" b="1" dirty="0"/>
              <a:t>требований к условиям контракта </a:t>
            </a:r>
            <a:r>
              <a:rPr lang="ru-RU" sz="1800" dirty="0" smtClean="0"/>
              <a:t>	</a:t>
            </a:r>
          </a:p>
          <a:p>
            <a:pPr algn="ctr">
              <a:buNone/>
            </a:pPr>
            <a:endParaRPr lang="ru-RU" sz="1800" dirty="0" smtClean="0"/>
          </a:p>
          <a:p>
            <a:pPr algn="just"/>
            <a:r>
              <a:rPr lang="ru-RU" sz="1800" dirty="0" smtClean="0"/>
              <a:t>Вносятся изменения в </a:t>
            </a:r>
            <a:r>
              <a:rPr lang="ru-RU" sz="1800" dirty="0" smtClean="0">
                <a:hlinkClick r:id="rId2"/>
              </a:rPr>
              <a:t>34 статью</a:t>
            </a:r>
            <a:r>
              <a:rPr lang="ru-RU" sz="1800" dirty="0" smtClean="0"/>
              <a:t> Закона № 44-ФЗ. Вместо ставки рефинансирования, в законе прописана ключевая ставка. Таким образом, устранено противоречие между положениями закона и постановлением Правительства от 30.08.2017 № 1042, в котором уже давно указана именно ключевая ставка, а не ставка рефинансирования.</a:t>
            </a:r>
          </a:p>
          <a:p>
            <a:pPr algn="just"/>
            <a:endParaRPr lang="ru-RU" sz="1800" dirty="0" smtClean="0"/>
          </a:p>
          <a:p>
            <a:pPr algn="just"/>
            <a:r>
              <a:rPr lang="ru-RU" sz="1800" dirty="0" smtClean="0"/>
              <a:t>Теперь если заказчик нарушает условия контракта, поставщик вправе взыскать с заказчика пени и рассчитываться пени будет исходя из ключевой ставки. Аналогичные условия действуют для поставщика, если он просрочил обязательства по контракту.</a:t>
            </a:r>
          </a:p>
          <a:p>
            <a:pPr algn="just"/>
            <a:endParaRPr lang="ru-RU" sz="1600" dirty="0" smtClean="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12</a:t>
            </a:fld>
            <a:endParaRPr lang="ru-RU"/>
          </a:p>
        </p:txBody>
      </p:sp>
    </p:spTree>
    <p:extLst>
      <p:ext uri="{BB962C8B-B14F-4D97-AF65-F5344CB8AC3E}">
        <p14:creationId xmlns:p14="http://schemas.microsoft.com/office/powerpoint/2010/main" val="3826223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7534"/>
          </a:xfrm>
        </p:spPr>
        <p:txBody>
          <a:bodyPr/>
          <a:lstStyle/>
          <a:p>
            <a:r>
              <a:rPr lang="ru-RU" sz="2400" dirty="0">
                <a:solidFill>
                  <a:srgbClr val="FF0000"/>
                </a:solidFill>
              </a:rPr>
              <a:t>Изменения ФЗ-44, вступающие в силу с 01.07.2018 года</a:t>
            </a:r>
            <a:endParaRPr lang="ru-RU" sz="2400" dirty="0"/>
          </a:p>
        </p:txBody>
      </p:sp>
      <p:sp>
        <p:nvSpPr>
          <p:cNvPr id="3" name="Объект 2"/>
          <p:cNvSpPr>
            <a:spLocks noGrp="1"/>
          </p:cNvSpPr>
          <p:nvPr>
            <p:ph idx="1"/>
          </p:nvPr>
        </p:nvSpPr>
        <p:spPr>
          <a:xfrm>
            <a:off x="457200" y="915566"/>
            <a:ext cx="8229600" cy="3679057"/>
          </a:xfrm>
        </p:spPr>
        <p:txBody>
          <a:bodyPr/>
          <a:lstStyle/>
          <a:p>
            <a:endParaRPr lang="ru-RU" sz="1600" b="1" dirty="0" smtClean="0"/>
          </a:p>
          <a:p>
            <a:pPr marL="0" indent="0" algn="ctr">
              <a:buNone/>
            </a:pPr>
            <a:r>
              <a:rPr lang="ru-RU" sz="1800" b="1" dirty="0" smtClean="0"/>
              <a:t>      Квалифицированная электронная подпись</a:t>
            </a:r>
            <a:endParaRPr lang="ru-RU" sz="1800" b="1" dirty="0"/>
          </a:p>
          <a:p>
            <a:endParaRPr lang="ru-RU" sz="1800" b="1" dirty="0"/>
          </a:p>
          <a:p>
            <a:pPr algn="just"/>
            <a:r>
              <a:rPr lang="ru-RU" sz="1800" b="1" dirty="0" smtClean="0"/>
              <a:t>С </a:t>
            </a:r>
            <a:r>
              <a:rPr lang="ru-RU" sz="1800" b="1" dirty="0"/>
              <a:t>1 июля 2018 года</a:t>
            </a:r>
            <a:r>
              <a:rPr lang="ru-RU" sz="1800" dirty="0"/>
              <a:t> для участия в электронных закупках используется только </a:t>
            </a:r>
            <a:r>
              <a:rPr lang="ru-RU" sz="1800" u="sng" dirty="0">
                <a:hlinkClick r:id="rId2"/>
              </a:rPr>
              <a:t>квалифицированная электронная подпись</a:t>
            </a:r>
            <a:r>
              <a:rPr lang="ru-RU" sz="1800" dirty="0"/>
              <a:t>.</a:t>
            </a:r>
          </a:p>
          <a:p>
            <a:pPr algn="just"/>
            <a:endParaRPr lang="ru-RU" sz="1800" dirty="0" smtClean="0"/>
          </a:p>
          <a:p>
            <a:pPr algn="just"/>
            <a:r>
              <a:rPr lang="ru-RU" sz="1800" dirty="0" smtClean="0"/>
              <a:t>Данное </a:t>
            </a:r>
            <a:r>
              <a:rPr lang="ru-RU" sz="1800" dirty="0"/>
              <a:t>нововведение отразится скорее на процессе получения электронной подписи и на работе удостоверяющих центров. Также возможно данное новшество скажется на ценах на ЭЦП.</a:t>
            </a:r>
          </a:p>
          <a:p>
            <a:pPr marL="0" indent="0" algn="just">
              <a:buNone/>
            </a:pPr>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13</a:t>
            </a:fld>
            <a:endParaRPr lang="ru-RU"/>
          </a:p>
        </p:txBody>
      </p:sp>
    </p:spTree>
    <p:extLst>
      <p:ext uri="{BB962C8B-B14F-4D97-AF65-F5344CB8AC3E}">
        <p14:creationId xmlns:p14="http://schemas.microsoft.com/office/powerpoint/2010/main" val="934874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11510"/>
          </a:xfrm>
        </p:spPr>
        <p:txBody>
          <a:bodyPr/>
          <a:lstStyle/>
          <a:p>
            <a:pPr lvl="1"/>
            <a:r>
              <a:rPr lang="ru-RU" sz="2400" dirty="0" smtClean="0">
                <a:solidFill>
                  <a:srgbClr val="FF0000"/>
                </a:solidFill>
              </a:rPr>
              <a:t>Изменения </a:t>
            </a:r>
            <a:r>
              <a:rPr lang="ru-RU" sz="2400" dirty="0">
                <a:solidFill>
                  <a:srgbClr val="FF0000"/>
                </a:solidFill>
              </a:rPr>
              <a:t>ФЗ-44, вступающие в силу с 01.07.2018 года</a:t>
            </a:r>
            <a:endParaRPr lang="ru-RU" sz="2400" b="1" dirty="0">
              <a:solidFill>
                <a:schemeClr val="bg1"/>
              </a:solidFill>
            </a:endParaRPr>
          </a:p>
        </p:txBody>
      </p:sp>
      <p:sp>
        <p:nvSpPr>
          <p:cNvPr id="3" name="Объект 2"/>
          <p:cNvSpPr>
            <a:spLocks noGrp="1"/>
          </p:cNvSpPr>
          <p:nvPr>
            <p:ph idx="1"/>
          </p:nvPr>
        </p:nvSpPr>
        <p:spPr>
          <a:xfrm>
            <a:off x="179512" y="555526"/>
            <a:ext cx="8856984" cy="4320480"/>
          </a:xfrm>
        </p:spPr>
        <p:txBody>
          <a:bodyPr/>
          <a:lstStyle/>
          <a:p>
            <a:pPr lvl="1" algn="ctr">
              <a:buNone/>
            </a:pPr>
            <a:endParaRPr lang="ru-RU" sz="1600" b="1" dirty="0" smtClean="0"/>
          </a:p>
          <a:p>
            <a:pPr lvl="1" algn="ctr">
              <a:buNone/>
            </a:pPr>
            <a:r>
              <a:rPr lang="ru-RU" sz="1800" b="1" dirty="0" smtClean="0"/>
              <a:t>Новые правила обеспечения заявок</a:t>
            </a:r>
          </a:p>
          <a:p>
            <a:pPr lvl="1" algn="ctr">
              <a:buNone/>
            </a:pPr>
            <a:r>
              <a:rPr lang="ru-RU" sz="1600" b="1" dirty="0" smtClean="0"/>
              <a:t>	</a:t>
            </a:r>
            <a:endParaRPr lang="ru-RU" sz="1600" b="1" dirty="0"/>
          </a:p>
          <a:p>
            <a:pPr marL="0" indent="0" algn="ctr">
              <a:buNone/>
            </a:pPr>
            <a:r>
              <a:rPr lang="ru-RU" sz="1600" b="1" dirty="0" smtClean="0"/>
              <a:t>С </a:t>
            </a:r>
            <a:r>
              <a:rPr lang="ru-RU" sz="1600" b="1" dirty="0"/>
              <a:t>1 июля 2018 года </a:t>
            </a:r>
            <a:r>
              <a:rPr lang="ru-RU" sz="1600" b="1" dirty="0" err="1"/>
              <a:t>госзаказчики</a:t>
            </a:r>
            <a:r>
              <a:rPr lang="ru-RU" sz="1600" b="1" dirty="0"/>
              <a:t> должны будут реже требовать обеспечение заявки</a:t>
            </a:r>
          </a:p>
          <a:p>
            <a:pPr algn="just"/>
            <a:r>
              <a:rPr lang="ru-RU" sz="1600" u="sng" dirty="0">
                <a:hlinkClick r:id="rId2"/>
              </a:rPr>
              <a:t>Постановлением Правительства </a:t>
            </a:r>
            <a:r>
              <a:rPr lang="ru-RU" sz="1600" u="sng" dirty="0" smtClean="0">
                <a:hlinkClick r:id="rId2"/>
              </a:rPr>
              <a:t>РФ </a:t>
            </a:r>
            <a:r>
              <a:rPr lang="ru-RU" sz="1600" b="1" u="sng" dirty="0" smtClean="0">
                <a:hlinkClick r:id="rId2"/>
              </a:rPr>
              <a:t>от </a:t>
            </a:r>
            <a:r>
              <a:rPr lang="ru-RU" sz="1600" b="1" u="sng" dirty="0">
                <a:hlinkClick r:id="rId2"/>
              </a:rPr>
              <a:t>12 апреля 2018 г. N 439</a:t>
            </a:r>
            <a:r>
              <a:rPr lang="ru-RU" sz="1600" b="1" dirty="0"/>
              <a:t> </a:t>
            </a:r>
            <a:r>
              <a:rPr lang="ru-RU" sz="1600" dirty="0"/>
              <a:t>утверждено, что заказчик обязан установить обеспечение заявки в том случае, если начальная максимальная цена контракта </a:t>
            </a:r>
            <a:r>
              <a:rPr lang="ru-RU" sz="1600" b="1" dirty="0"/>
              <a:t>превышает 1 млн руб.</a:t>
            </a:r>
            <a:endParaRPr lang="ru-RU" sz="1600" dirty="0"/>
          </a:p>
          <a:p>
            <a:pPr algn="just"/>
            <a:r>
              <a:rPr lang="ru-RU" sz="1600" dirty="0" smtClean="0"/>
              <a:t>Таким образом, с </a:t>
            </a:r>
            <a:r>
              <a:rPr lang="ru-RU" sz="1600" dirty="0"/>
              <a:t>указанной даты требовать от участников конкурсов и аукционов обеспечение заявки </a:t>
            </a:r>
            <a:r>
              <a:rPr lang="ru-RU" sz="1600" dirty="0">
                <a:hlinkClick r:id="rId3"/>
              </a:rPr>
              <a:t>нужно</a:t>
            </a:r>
            <a:r>
              <a:rPr lang="ru-RU" sz="1600" dirty="0"/>
              <a:t>, только если НМЦК превысит 1 млн руб. Сейчас это необходимо всегда при проведении таких закупок</a:t>
            </a:r>
            <a:r>
              <a:rPr lang="ru-RU" sz="1600" dirty="0" smtClean="0"/>
              <a:t>.</a:t>
            </a:r>
          </a:p>
          <a:p>
            <a:pPr algn="just"/>
            <a:r>
              <a:rPr lang="ru-RU" sz="1600" dirty="0" smtClean="0"/>
              <a:t>Возможность не устанавливать обеспечение заявки для закупок с начальной ценой менее 1 млн руб. позволит заказчику привлечь больше поставщиков для участия в закупке, тем самым получить наиболее выгодное предложение для заключения контракта.</a:t>
            </a:r>
          </a:p>
          <a:p>
            <a:pPr marL="0" indent="0">
              <a:buNone/>
            </a:pPr>
            <a:r>
              <a:rPr lang="ru-RU" sz="1600" dirty="0"/>
              <a:t/>
            </a:r>
            <a:br>
              <a:rPr lang="ru-RU" sz="1600" dirty="0"/>
            </a:br>
            <a:endParaRPr lang="ru-RU" sz="1600" dirty="0"/>
          </a:p>
          <a:p>
            <a:pPr algn="just"/>
            <a:endParaRPr lang="ru-RU" sz="1600" dirty="0" smtClean="0"/>
          </a:p>
          <a:p>
            <a:pPr>
              <a:buNone/>
            </a:pPr>
            <a:endParaRPr lang="ru-RU" sz="900" dirty="0">
              <a:hlinkClick r:id="rId4"/>
            </a:endParaRPr>
          </a:p>
          <a:p>
            <a:endParaRPr lang="ru-RU" sz="14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14</a:t>
            </a:fld>
            <a:endParaRPr lang="ru-RU"/>
          </a:p>
        </p:txBody>
      </p:sp>
    </p:spTree>
    <p:extLst>
      <p:ext uri="{BB962C8B-B14F-4D97-AF65-F5344CB8AC3E}">
        <p14:creationId xmlns:p14="http://schemas.microsoft.com/office/powerpoint/2010/main" val="1903447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7534"/>
          </a:xfrm>
        </p:spPr>
        <p:txBody>
          <a:bodyPr/>
          <a:lstStyle/>
          <a:p>
            <a:r>
              <a:rPr lang="ru-RU" sz="2400" dirty="0">
                <a:solidFill>
                  <a:srgbClr val="FF0000"/>
                </a:solidFill>
              </a:rPr>
              <a:t>Изменения ФЗ-44, вступающие в силу с 01.07.2018 года</a:t>
            </a:r>
            <a:endParaRPr lang="ru-RU" sz="2400" dirty="0"/>
          </a:p>
        </p:txBody>
      </p:sp>
      <p:sp>
        <p:nvSpPr>
          <p:cNvPr id="3" name="Объект 2"/>
          <p:cNvSpPr>
            <a:spLocks noGrp="1"/>
          </p:cNvSpPr>
          <p:nvPr>
            <p:ph idx="1"/>
          </p:nvPr>
        </p:nvSpPr>
        <p:spPr/>
        <p:txBody>
          <a:bodyPr/>
          <a:lstStyle/>
          <a:p>
            <a:pPr algn="just"/>
            <a:r>
              <a:rPr lang="ru-RU" sz="1600" dirty="0"/>
              <a:t>При проведении электронных процедур денежные средства, предназначенные для обеспечения заявок, вносятся участниками закупок на специальные счета, открытые ими в банках, перечень которых устанавливается Правительством Российской Федерации. Каждый оператор электронной площадки заключает соглашения о взаимодействии с каждым из банков, включенных в установленный перечень. Кроме того, установлен порядок операций по специальному счету</a:t>
            </a:r>
            <a:r>
              <a:rPr lang="ru-RU" sz="1600" dirty="0" smtClean="0"/>
              <a:t>.</a:t>
            </a:r>
          </a:p>
          <a:p>
            <a:pPr algn="just"/>
            <a:endParaRPr lang="ru-RU" sz="1600" dirty="0"/>
          </a:p>
          <a:p>
            <a:pPr algn="just"/>
            <a:r>
              <a:rPr lang="ru-RU" sz="1600" dirty="0"/>
              <a:t>Банком начисляются проценты за пользование денежными средствами, находящимися на специальном счете, в том числе в период их блокирования в целях обеспечения заявки</a:t>
            </a:r>
            <a:r>
              <a:rPr lang="ru-RU" sz="1600" dirty="0" smtClean="0"/>
              <a:t>.</a:t>
            </a:r>
          </a:p>
          <a:p>
            <a:pPr algn="just"/>
            <a:endParaRPr lang="ru-RU" sz="1600" dirty="0" smtClean="0"/>
          </a:p>
          <a:p>
            <a:pPr algn="just"/>
            <a:endParaRPr lang="ru-RU" sz="1600" dirty="0"/>
          </a:p>
          <a:p>
            <a:pPr algn="just"/>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15</a:t>
            </a:fld>
            <a:endParaRPr lang="ru-RU"/>
          </a:p>
        </p:txBody>
      </p:sp>
    </p:spTree>
    <p:extLst>
      <p:ext uri="{BB962C8B-B14F-4D97-AF65-F5344CB8AC3E}">
        <p14:creationId xmlns:p14="http://schemas.microsoft.com/office/powerpoint/2010/main" val="3222022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0"/>
            <a:ext cx="8229600" cy="526774"/>
          </a:xfrm>
        </p:spPr>
        <p:txBody>
          <a:bodyPr/>
          <a:lstStyle/>
          <a:p>
            <a:r>
              <a:rPr lang="ru-RU" sz="2400" dirty="0">
                <a:solidFill>
                  <a:srgbClr val="FF0000"/>
                </a:solidFill>
              </a:rPr>
              <a:t>Изменения ФЗ-44, вступающие в силу с 01.07.2018 года</a:t>
            </a:r>
            <a:endParaRPr lang="ru-RU" sz="2400" dirty="0"/>
          </a:p>
        </p:txBody>
      </p:sp>
      <p:sp>
        <p:nvSpPr>
          <p:cNvPr id="3" name="Объект 2"/>
          <p:cNvSpPr>
            <a:spLocks noGrp="1"/>
          </p:cNvSpPr>
          <p:nvPr>
            <p:ph idx="1"/>
          </p:nvPr>
        </p:nvSpPr>
        <p:spPr>
          <a:xfrm>
            <a:off x="179512" y="699542"/>
            <a:ext cx="8712968" cy="4176464"/>
          </a:xfrm>
        </p:spPr>
        <p:txBody>
          <a:bodyPr/>
          <a:lstStyle/>
          <a:p>
            <a:pPr marL="0" indent="0" algn="ctr">
              <a:buNone/>
            </a:pPr>
            <a:r>
              <a:rPr lang="ru-RU" sz="1600" b="1" dirty="0" smtClean="0"/>
              <a:t>   </a:t>
            </a:r>
          </a:p>
          <a:p>
            <a:pPr marL="0" indent="0" algn="ctr">
              <a:buNone/>
            </a:pPr>
            <a:r>
              <a:rPr lang="ru-RU" sz="1800" b="1" dirty="0" smtClean="0"/>
              <a:t>О </a:t>
            </a:r>
            <a:r>
              <a:rPr lang="ru-RU" sz="1800" b="1" dirty="0"/>
              <a:t>взимании платы за участие в электронных процедурах</a:t>
            </a:r>
            <a:r>
              <a:rPr lang="ru-RU" sz="1800" b="1" dirty="0" smtClean="0"/>
              <a:t>.</a:t>
            </a:r>
          </a:p>
          <a:p>
            <a:pPr marL="0" indent="0" algn="ctr">
              <a:buNone/>
            </a:pPr>
            <a:endParaRPr lang="ru-RU" sz="1800" b="1" dirty="0" smtClean="0"/>
          </a:p>
          <a:p>
            <a:pPr algn="just"/>
            <a:r>
              <a:rPr lang="ru-RU" sz="1800" dirty="0" smtClean="0"/>
              <a:t>Постановлением </a:t>
            </a:r>
            <a:r>
              <a:rPr lang="ru-RU" sz="1800" dirty="0"/>
              <a:t>Правительства РФ</a:t>
            </a:r>
            <a:r>
              <a:rPr lang="ru-RU" sz="1800" b="1" dirty="0"/>
              <a:t> от 10 мая 2018 г. N </a:t>
            </a:r>
            <a:r>
              <a:rPr lang="ru-RU" sz="1800" b="1" dirty="0" smtClean="0"/>
              <a:t>564</a:t>
            </a:r>
            <a:r>
              <a:rPr lang="ru-RU" sz="1800" b="1" cap="all" dirty="0"/>
              <a:t> </a:t>
            </a:r>
            <a:r>
              <a:rPr lang="ru-RU" sz="1800" cap="all" dirty="0" smtClean="0"/>
              <a:t>«О</a:t>
            </a:r>
            <a:r>
              <a:rPr lang="ru-RU" sz="1800" dirty="0" smtClean="0"/>
              <a:t> взимании операторами электронных площадок, операторами специализированных электронных площадок платы при проведении электронной процедуры, закрытой электронной процедуры и установлении ее предельных размеров» установлены </a:t>
            </a:r>
            <a:r>
              <a:rPr lang="ru-RU" sz="1800" dirty="0"/>
              <a:t>условия и сумма взимания такой платы. </a:t>
            </a:r>
            <a:endParaRPr lang="ru-RU" sz="1800" dirty="0" smtClean="0"/>
          </a:p>
          <a:p>
            <a:pPr algn="just"/>
            <a:endParaRPr lang="ru-RU" sz="1800" dirty="0"/>
          </a:p>
          <a:p>
            <a:pPr algn="just"/>
            <a:r>
              <a:rPr lang="ru-RU" sz="1800" dirty="0" smtClean="0"/>
              <a:t>Операторы </a:t>
            </a:r>
            <a:r>
              <a:rPr lang="ru-RU" sz="1800" dirty="0"/>
              <a:t>площадок вправе взимать плату с участника, с которым заключается контракт по результатам проведения обычной электронной закупки или ее закрытого аналога. Те, с кем контракт заключается при уклонении победителя, от платы освобождены.</a:t>
            </a:r>
            <a:endParaRPr lang="ru-RU" sz="1800" dirty="0" smtClean="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16</a:t>
            </a:fld>
            <a:endParaRPr lang="ru-RU"/>
          </a:p>
        </p:txBody>
      </p:sp>
    </p:spTree>
    <p:extLst>
      <p:ext uri="{BB962C8B-B14F-4D97-AF65-F5344CB8AC3E}">
        <p14:creationId xmlns:p14="http://schemas.microsoft.com/office/powerpoint/2010/main" val="2181453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470"/>
            <a:ext cx="8229600" cy="504056"/>
          </a:xfrm>
        </p:spPr>
        <p:txBody>
          <a:bodyPr/>
          <a:lstStyle/>
          <a:p>
            <a:r>
              <a:rPr lang="ru-RU" sz="2400" dirty="0">
                <a:solidFill>
                  <a:srgbClr val="FF0000"/>
                </a:solidFill>
              </a:rPr>
              <a:t>Изменения ФЗ-44, вступающие в силу с 01.07.2018 года</a:t>
            </a:r>
            <a:endParaRPr lang="ru-RU" sz="2400" dirty="0"/>
          </a:p>
        </p:txBody>
      </p:sp>
      <p:sp>
        <p:nvSpPr>
          <p:cNvPr id="3" name="Объект 2"/>
          <p:cNvSpPr>
            <a:spLocks noGrp="1"/>
          </p:cNvSpPr>
          <p:nvPr>
            <p:ph idx="1"/>
          </p:nvPr>
        </p:nvSpPr>
        <p:spPr>
          <a:xfrm>
            <a:off x="457200" y="843558"/>
            <a:ext cx="8229600" cy="3751065"/>
          </a:xfrm>
        </p:spPr>
        <p:txBody>
          <a:bodyPr/>
          <a:lstStyle/>
          <a:p>
            <a:pPr algn="just"/>
            <a:r>
              <a:rPr lang="ru-RU" sz="1800" dirty="0" smtClean="0"/>
              <a:t>Размер </a:t>
            </a:r>
            <a:r>
              <a:rPr lang="ru-RU" sz="1800" dirty="0"/>
              <a:t>платы не может превышать:  </a:t>
            </a:r>
            <a:endParaRPr lang="ru-RU" sz="1800" dirty="0" smtClean="0"/>
          </a:p>
          <a:p>
            <a:pPr lvl="1" algn="just"/>
            <a:r>
              <a:rPr lang="ru-RU" sz="1800" dirty="0" smtClean="0"/>
              <a:t>2 </a:t>
            </a:r>
            <a:r>
              <a:rPr lang="ru-RU" sz="1800" dirty="0"/>
              <a:t>тыс. руб. - при закупках среди СМП </a:t>
            </a:r>
            <a:r>
              <a:rPr lang="ru-RU" sz="1800" dirty="0" smtClean="0"/>
              <a:t>И  </a:t>
            </a:r>
            <a:r>
              <a:rPr lang="ru-RU" sz="1800" dirty="0"/>
              <a:t>СОНКО; </a:t>
            </a:r>
            <a:endParaRPr lang="ru-RU" sz="1800" dirty="0" smtClean="0"/>
          </a:p>
          <a:p>
            <a:pPr lvl="1" algn="just"/>
            <a:r>
              <a:rPr lang="ru-RU" sz="1800" dirty="0" smtClean="0"/>
              <a:t>5 </a:t>
            </a:r>
            <a:r>
              <a:rPr lang="ru-RU" sz="1800" dirty="0"/>
              <a:t>тыс. руб. - при прочих закупках.</a:t>
            </a:r>
          </a:p>
          <a:p>
            <a:pPr algn="just"/>
            <a:r>
              <a:rPr lang="ru-RU" sz="1800" dirty="0" smtClean="0"/>
              <a:t>Если </a:t>
            </a:r>
            <a:r>
              <a:rPr lang="ru-RU" sz="1800" dirty="0"/>
              <a:t>НМЦК не больше 500 тыс. руб. или для закупок среди СМП и СОНКО меньше 200 тыс. руб., то плата за участие ограничена одним процентом НМЦК.</a:t>
            </a:r>
          </a:p>
          <a:p>
            <a:pPr algn="just"/>
            <a:r>
              <a:rPr lang="ru-RU" sz="1800" dirty="0"/>
              <a:t>Величину платы определяет оператор площадки. Он же публикует сведения о ней.</a:t>
            </a:r>
          </a:p>
          <a:p>
            <a:pPr algn="just"/>
            <a:r>
              <a:rPr lang="ru-RU" sz="1800" dirty="0"/>
              <a:t>Плату по требованию оператора банк спишет со специального счета участника. Если такого счета нет, о перечислении денег должен позаботиться участник.</a:t>
            </a:r>
          </a:p>
          <a:p>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17</a:t>
            </a:fld>
            <a:endParaRPr lang="ru-RU"/>
          </a:p>
        </p:txBody>
      </p:sp>
    </p:spTree>
    <p:extLst>
      <p:ext uri="{BB962C8B-B14F-4D97-AF65-F5344CB8AC3E}">
        <p14:creationId xmlns:p14="http://schemas.microsoft.com/office/powerpoint/2010/main" val="3005655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71550"/>
          </a:xfrm>
        </p:spPr>
        <p:txBody>
          <a:bodyPr/>
          <a:lstStyle/>
          <a:p>
            <a:r>
              <a:rPr lang="ru-RU" sz="2400" dirty="0" smtClean="0">
                <a:solidFill>
                  <a:srgbClr val="FF0000"/>
                </a:solidFill>
              </a:rPr>
              <a:t>Изменения ФЗ-44, вступающие в силу с 01.07.2018 года</a:t>
            </a:r>
            <a:endParaRPr lang="ru-RU" sz="2400" dirty="0"/>
          </a:p>
        </p:txBody>
      </p:sp>
      <p:sp>
        <p:nvSpPr>
          <p:cNvPr id="3" name="Содержимое 2"/>
          <p:cNvSpPr>
            <a:spLocks noGrp="1"/>
          </p:cNvSpPr>
          <p:nvPr>
            <p:ph idx="1"/>
          </p:nvPr>
        </p:nvSpPr>
        <p:spPr>
          <a:xfrm>
            <a:off x="179512" y="843558"/>
            <a:ext cx="8712968" cy="4104456"/>
          </a:xfrm>
        </p:spPr>
        <p:txBody>
          <a:bodyPr/>
          <a:lstStyle/>
          <a:p>
            <a:pPr algn="ctr">
              <a:buNone/>
            </a:pPr>
            <a:r>
              <a:rPr lang="ru-RU" sz="1800" b="1" dirty="0" smtClean="0"/>
              <a:t>Возможность </a:t>
            </a:r>
            <a:r>
              <a:rPr lang="ru-RU" sz="1800" b="1" dirty="0"/>
              <a:t>увеличения количества товара при заключении </a:t>
            </a:r>
            <a:r>
              <a:rPr lang="ru-RU" sz="1800" b="1" dirty="0" smtClean="0"/>
              <a:t>контракта</a:t>
            </a:r>
          </a:p>
          <a:p>
            <a:pPr algn="ctr">
              <a:buNone/>
            </a:pPr>
            <a:endParaRPr lang="ru-RU" sz="1800" b="1" dirty="0"/>
          </a:p>
          <a:p>
            <a:pPr marL="0" indent="0" algn="just">
              <a:buNone/>
            </a:pPr>
            <a:r>
              <a:rPr lang="ru-RU" sz="1800" dirty="0"/>
              <a:t>С 01.07.2018 года заказчики смогут осуществлять такое увеличение в пределах разницы между НМЦК и предложенной ценой контракта не только в конкурсах и аукционах, но и при проведении запросов предложений. В запросе котировок такое увеличение не возможно, так как в этой процедуре закупочная документация не составляется</a:t>
            </a:r>
            <a:r>
              <a:rPr lang="ru-RU" sz="1800" dirty="0" smtClean="0"/>
              <a:t>.</a:t>
            </a:r>
          </a:p>
          <a:p>
            <a:pPr marL="0" indent="0" algn="just">
              <a:buNone/>
            </a:pPr>
            <a:endParaRPr lang="ru-RU" sz="1800" dirty="0"/>
          </a:p>
          <a:p>
            <a:pPr algn="ctr">
              <a:buNone/>
            </a:pPr>
            <a:r>
              <a:rPr lang="ru-RU" sz="1800" b="1" dirty="0"/>
              <a:t>Новые требования к протоколу рассмотрения заявок</a:t>
            </a:r>
          </a:p>
          <a:p>
            <a:pPr algn="just"/>
            <a:r>
              <a:rPr lang="ru-RU" sz="1800" dirty="0"/>
              <a:t>С 01.07.2018 протокол рассмотрения заявок должен будет содержать информацию о наличии предложений иностранных товаров, если в аукционе установлены условия, запреты и ограничения в соответствии с </a:t>
            </a:r>
            <a:r>
              <a:rPr lang="ru-RU" sz="1800" dirty="0">
                <a:hlinkClick r:id="rId2"/>
              </a:rPr>
              <a:t>14 статьей</a:t>
            </a:r>
            <a:r>
              <a:rPr lang="ru-RU" sz="1800" dirty="0"/>
              <a:t> </a:t>
            </a:r>
            <a:r>
              <a:rPr lang="ru-RU" sz="1800" dirty="0" smtClean="0"/>
              <a:t> ФЗ-44</a:t>
            </a:r>
            <a:r>
              <a:rPr lang="ru-RU" sz="1800" dirty="0"/>
              <a:t>.</a:t>
            </a:r>
          </a:p>
          <a:p>
            <a:pPr algn="ctr">
              <a:buNone/>
            </a:pPr>
            <a:r>
              <a:rPr lang="ru-RU" sz="1800" dirty="0"/>
              <a:t>	</a:t>
            </a: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18</a:t>
            </a:fld>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99542"/>
          </a:xfrm>
        </p:spPr>
        <p:txBody>
          <a:bodyPr/>
          <a:lstStyle/>
          <a:p>
            <a:r>
              <a:rPr lang="ru-RU" sz="2400" dirty="0" smtClean="0">
                <a:solidFill>
                  <a:srgbClr val="FF0000"/>
                </a:solidFill>
              </a:rPr>
              <a:t>Изменения ФЗ-44, вступающие в силу с 01.07.2018 года</a:t>
            </a:r>
            <a:endParaRPr lang="ru-RU" sz="2400" dirty="0"/>
          </a:p>
        </p:txBody>
      </p:sp>
      <p:sp>
        <p:nvSpPr>
          <p:cNvPr id="3" name="Содержимое 2"/>
          <p:cNvSpPr>
            <a:spLocks noGrp="1"/>
          </p:cNvSpPr>
          <p:nvPr>
            <p:ph idx="1"/>
          </p:nvPr>
        </p:nvSpPr>
        <p:spPr>
          <a:xfrm>
            <a:off x="457200" y="771550"/>
            <a:ext cx="8363272" cy="3823073"/>
          </a:xfrm>
        </p:spPr>
        <p:txBody>
          <a:bodyPr/>
          <a:lstStyle/>
          <a:p>
            <a:pPr algn="ctr">
              <a:buNone/>
            </a:pPr>
            <a:r>
              <a:rPr lang="ru-RU" sz="1600" b="1" dirty="0" smtClean="0"/>
              <a:t>Определен </a:t>
            </a:r>
            <a:r>
              <a:rPr lang="ru-RU" sz="1600" b="1" dirty="0"/>
              <a:t>минимальный размер шага аукциона</a:t>
            </a:r>
          </a:p>
          <a:p>
            <a:pPr algn="just"/>
            <a:r>
              <a:rPr lang="ru-RU" sz="1600" dirty="0"/>
              <a:t>В соответствии с ч. 6 ст. 68 новой редакции закона № 44-ФЗ шаг электронного аукциона должен составлять от 0,5 до 5 % от НМЦК, но не может быть менее 100 рублей.</a:t>
            </a:r>
          </a:p>
          <a:p>
            <a:pPr algn="just"/>
            <a:r>
              <a:rPr lang="ru-RU" sz="1600" dirty="0"/>
              <a:t>Таким образом, с 01.07.2018 шаг аукциона не может составлять менее 100 руб.</a:t>
            </a:r>
          </a:p>
          <a:p>
            <a:pPr marL="0" indent="0" algn="ctr">
              <a:buNone/>
            </a:pPr>
            <a:endParaRPr lang="ru-RU" sz="1600" b="1" dirty="0" smtClean="0"/>
          </a:p>
          <a:p>
            <a:pPr marL="0" indent="0" algn="ctr">
              <a:buNone/>
            </a:pPr>
            <a:r>
              <a:rPr lang="ru-RU" sz="1600" b="1" dirty="0" smtClean="0"/>
              <a:t>	По несостоявшимся процедурам уменьшен срок внесения изменений в план-график</a:t>
            </a:r>
          </a:p>
          <a:p>
            <a:pPr algn="just"/>
            <a:r>
              <a:rPr lang="ru-RU" sz="1600" dirty="0" smtClean="0"/>
              <a:t>С </a:t>
            </a:r>
            <a:r>
              <a:rPr lang="ru-RU" sz="1600" dirty="0"/>
              <a:t>1 июля 2018 года внесение изменений в план-график может осуществляться не позднее чем за один день до дня размещения в ЕИС извещения по процедурам определения поставщиков, объявленным после признания конкурсов, аукционов, запросов предложений и запросов котировок несостоявшимися в связи с отсутствием или отклонением всех заявок, а также в случае проведения закупки у единственного поставщика.</a:t>
            </a:r>
          </a:p>
          <a:p>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19</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a:xfrm>
            <a:off x="0" y="141685"/>
            <a:ext cx="9144000" cy="410765"/>
          </a:xfrm>
        </p:spPr>
        <p:txBody>
          <a:bodyPr lIns="90000" tIns="45000" rIns="90000" bIns="45000" anchor="t"/>
          <a:lstStyle/>
          <a:p>
            <a:pPr algn="r">
              <a:lnSpc>
                <a:spcPts val="2200"/>
              </a:lnSpc>
              <a:buSzPct val="45000"/>
              <a:buFont typeface="StarSymbol"/>
              <a:buNone/>
            </a:pPr>
            <a:r>
              <a:rPr lang="ru-RU" sz="2800" b="1" dirty="0" smtClean="0">
                <a:solidFill>
                  <a:srgbClr val="FFFFFF"/>
                </a:solidFill>
                <a:ea typeface="ＭＳ Ｐゴシック" pitchFamily="34" charset="-128"/>
              </a:rPr>
              <a:t>Направления работы</a:t>
            </a:r>
          </a:p>
        </p:txBody>
      </p:sp>
      <p:sp>
        <p:nvSpPr>
          <p:cNvPr id="4099" name="Rectangle 4"/>
          <p:cNvSpPr>
            <a:spLocks noGrp="1"/>
          </p:cNvSpPr>
          <p:nvPr>
            <p:ph type="body" idx="4294967295"/>
          </p:nvPr>
        </p:nvSpPr>
        <p:spPr>
          <a:xfrm>
            <a:off x="2700338" y="1481588"/>
            <a:ext cx="6336158" cy="2615804"/>
          </a:xfrm>
        </p:spPr>
        <p:txBody>
          <a:bodyPr/>
          <a:lstStyle/>
          <a:p>
            <a:pPr>
              <a:spcBef>
                <a:spcPct val="0"/>
              </a:spcBef>
              <a:buSzPct val="45000"/>
              <a:buFont typeface="Wingdings" pitchFamily="2" charset="2"/>
              <a:buChar char="ü"/>
              <a:defRPr/>
            </a:pPr>
            <a:r>
              <a:rPr lang="ru-RU" sz="1600" dirty="0" smtClean="0"/>
              <a:t>контроль за соблюдением требований законодательства о контрактной системе, </a:t>
            </a:r>
          </a:p>
          <a:p>
            <a:pPr>
              <a:spcBef>
                <a:spcPct val="0"/>
              </a:spcBef>
              <a:buSzPct val="45000"/>
              <a:buFont typeface="Wingdings" pitchFamily="2" charset="2"/>
              <a:buChar char="ü"/>
              <a:defRPr/>
            </a:pPr>
            <a:r>
              <a:rPr lang="ru-RU" sz="1600" dirty="0" smtClean="0"/>
              <a:t>контроль за соблюдением законодательства о рекламе,</a:t>
            </a:r>
          </a:p>
          <a:p>
            <a:pPr>
              <a:spcBef>
                <a:spcPct val="0"/>
              </a:spcBef>
              <a:buSzPct val="45000"/>
              <a:buFont typeface="Wingdings" pitchFamily="2" charset="2"/>
              <a:buChar char="ü"/>
              <a:defRPr/>
            </a:pPr>
            <a:r>
              <a:rPr lang="ru-RU" sz="1600" dirty="0" smtClean="0"/>
              <a:t>контроль за соблюдением антимонопольного законодательства  (ст. 15, 16, 17, 17.1, 18, 19-21 Федерального закона от 26.07.2006 N 135-ФЗ "О защите конкуренции"),</a:t>
            </a:r>
          </a:p>
          <a:p>
            <a:pPr>
              <a:spcBef>
                <a:spcPct val="0"/>
              </a:spcBef>
              <a:buSzPct val="45000"/>
              <a:buFont typeface="Wingdings" pitchFamily="2" charset="2"/>
              <a:buChar char="ü"/>
              <a:defRPr/>
            </a:pPr>
            <a:r>
              <a:rPr lang="ru-RU" sz="1600" dirty="0" smtClean="0"/>
              <a:t>рассмотрение жалоб в порядке статьи 18.1 Федерального закона от 26.07.2006 N 135-ФЗ "О защите конкуренции" (процедуры в сфере строительства; действия организаторов торгов, комиссий при организации и проведении торгов, в случае, когда проведение торгов является обязательным в соответствии с законодательством РФ)</a:t>
            </a:r>
            <a:endParaRPr lang="ru-RU" sz="1600" dirty="0" smtClean="0">
              <a:ea typeface="ＭＳ Ｐゴシック" pitchFamily="34" charset="-128"/>
              <a:cs typeface="Mangal" pitchFamily="18" charset="0"/>
            </a:endParaRPr>
          </a:p>
          <a:p>
            <a:pPr>
              <a:spcBef>
                <a:spcPct val="0"/>
              </a:spcBef>
              <a:buSzPct val="45000"/>
              <a:buFont typeface="Wingdings" pitchFamily="2" charset="2"/>
              <a:buChar char="ü"/>
              <a:defRPr/>
            </a:pPr>
            <a:endParaRPr lang="ru-RU" sz="1800" dirty="0">
              <a:ea typeface="ＭＳ Ｐゴシック" pitchFamily="34" charset="-128"/>
              <a:cs typeface="Mangal" pitchFamily="18" charset="0"/>
            </a:endParaRPr>
          </a:p>
        </p:txBody>
      </p:sp>
      <p:sp>
        <p:nvSpPr>
          <p:cNvPr id="6148" name="Rectangle 10"/>
          <p:cNvSpPr>
            <a:spLocks/>
          </p:cNvSpPr>
          <p:nvPr/>
        </p:nvSpPr>
        <p:spPr bwMode="auto">
          <a:xfrm>
            <a:off x="7046913" y="4935141"/>
            <a:ext cx="2133600" cy="22860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lIns="90000" tIns="45000" rIns="90000" bIns="45000"/>
          <a:lstStyle/>
          <a:p>
            <a:pPr algn="r" hangingPunct="1"/>
            <a:fld id="{AB6F2F90-C50E-49AB-ADFE-19615D70BD8D}" type="slidenum">
              <a:rPr lang="ru-RU" sz="1800">
                <a:solidFill>
                  <a:schemeClr val="bg1"/>
                </a:solidFill>
              </a:rPr>
              <a:pPr algn="r" hangingPunct="1"/>
              <a:t>2</a:t>
            </a:fld>
            <a:endParaRPr lang="ru-RU" sz="1800">
              <a:solidFill>
                <a:schemeClr val="bg1"/>
              </a:solidFill>
              <a:latin typeface="Calibri" pitchFamily="34" charset="0"/>
              <a:ea typeface="Microsoft YaHei" pitchFamily="34" charset="-122"/>
              <a:cs typeface="Mangal" pitchFamily="18" charset="0"/>
            </a:endParaRPr>
          </a:p>
        </p:txBody>
      </p:sp>
      <p:sp>
        <p:nvSpPr>
          <p:cNvPr id="5" name="Rectangle 4"/>
          <p:cNvSpPr/>
          <p:nvPr/>
        </p:nvSpPr>
        <p:spPr>
          <a:xfrm>
            <a:off x="323850" y="735807"/>
            <a:ext cx="8496300" cy="5500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25560">
            <a:noFill/>
            <a:prstDash val="solid"/>
          </a:ln>
        </p:spPr>
        <p:txBody>
          <a:bodyPr compatLnSpc="0"/>
          <a:lstStyle/>
          <a:p>
            <a:pPr algn="ctr">
              <a:spcBef>
                <a:spcPts val="0"/>
              </a:spcBef>
              <a:spcAft>
                <a:spcPts val="0"/>
              </a:spcAft>
              <a:defRPr sz="1800"/>
            </a:pPr>
            <a:r>
              <a:rPr lang="ru-RU" sz="1800" b="1" dirty="0" smtClean="0">
                <a:solidFill>
                  <a:srgbClr val="333399"/>
                </a:solidFill>
                <a:latin typeface="Arial" pitchFamily="18"/>
                <a:ea typeface="ＭＳ Ｐゴシック" pitchFamily="2"/>
                <a:cs typeface="ＭＳ Ｐゴシック" pitchFamily="2"/>
              </a:rPr>
              <a:t>Основные направления работы отдела контроля органов власти, закупок и рекламы:</a:t>
            </a:r>
            <a:endParaRPr lang="ru-RU" sz="1800" b="1" dirty="0">
              <a:solidFill>
                <a:srgbClr val="333399"/>
              </a:solidFill>
              <a:latin typeface="Arial" pitchFamily="18"/>
              <a:ea typeface="ＭＳ Ｐゴシック" pitchFamily="2"/>
              <a:cs typeface="ＭＳ Ｐゴシック" pitchFamily="2"/>
            </a:endParaRPr>
          </a:p>
        </p:txBody>
      </p:sp>
      <p:pic>
        <p:nvPicPr>
          <p:cNvPr id="6150" name="Picture 2"/>
          <p:cNvPicPr>
            <a:picLocks noChangeAspect="1"/>
          </p:cNvPicPr>
          <p:nvPr/>
        </p:nvPicPr>
        <p:blipFill>
          <a:blip r:embed="rId3" cstate="print"/>
          <a:srcRect/>
          <a:stretch>
            <a:fillRect/>
          </a:stretch>
        </p:blipFill>
        <p:spPr bwMode="auto">
          <a:xfrm>
            <a:off x="611560" y="2211710"/>
            <a:ext cx="1800200" cy="1881188"/>
          </a:xfrm>
          <a:prstGeom prst="rect">
            <a:avLst/>
          </a:prstGeom>
          <a:noFill/>
          <a:ln w="9525">
            <a:noFill/>
            <a:miter lim="800000"/>
            <a:headEnd/>
            <a:tailEnd/>
          </a:ln>
        </p:spPr>
      </p:pic>
      <p:sp>
        <p:nvSpPr>
          <p:cNvPr id="6151" name="Номер слайда 1"/>
          <p:cNvSpPr>
            <a:spLocks noGrp="1"/>
          </p:cNvSpPr>
          <p:nvPr>
            <p:ph type="sldNum" sz="quarter" idx="10"/>
          </p:nvPr>
        </p:nvSpPr>
        <p:spPr>
          <a:noFill/>
        </p:spPr>
        <p:txBody>
          <a:bodyPr/>
          <a:lstStyle/>
          <a:p>
            <a:fld id="{774FBF8D-29D2-4673-BEE1-F0EA7BE7764D}" type="slidenum">
              <a:rPr lang="ru-RU" smtClean="0"/>
              <a:pPr/>
              <a:t>2</a:t>
            </a:fld>
            <a:endParaRPr lang="ru-RU" smtClean="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7534"/>
          </a:xfrm>
        </p:spPr>
        <p:txBody>
          <a:bodyPr/>
          <a:lstStyle/>
          <a:p>
            <a:r>
              <a:rPr lang="ru-RU" sz="2400" dirty="0" smtClean="0">
                <a:solidFill>
                  <a:srgbClr val="FF0000"/>
                </a:solidFill>
              </a:rPr>
              <a:t>Изменения ФЗ-44, вступающие в силу с 01.07.2018 года</a:t>
            </a:r>
            <a:endParaRPr lang="ru-RU" sz="2400" dirty="0"/>
          </a:p>
        </p:txBody>
      </p:sp>
      <p:sp>
        <p:nvSpPr>
          <p:cNvPr id="3" name="Содержимое 2"/>
          <p:cNvSpPr>
            <a:spLocks noGrp="1"/>
          </p:cNvSpPr>
          <p:nvPr>
            <p:ph idx="1"/>
          </p:nvPr>
        </p:nvSpPr>
        <p:spPr>
          <a:xfrm>
            <a:off x="457200" y="843558"/>
            <a:ext cx="8229600" cy="4032448"/>
          </a:xfrm>
        </p:spPr>
        <p:txBody>
          <a:bodyPr/>
          <a:lstStyle/>
          <a:p>
            <a:pPr marL="0" indent="0" algn="ctr">
              <a:buNone/>
            </a:pPr>
            <a:r>
              <a:rPr lang="ru-RU" sz="1600" dirty="0"/>
              <a:t>	</a:t>
            </a:r>
            <a:r>
              <a:rPr lang="ru-RU" sz="1800" b="1" dirty="0" smtClean="0"/>
              <a:t>Установлены основания для удержания обеспечения при отклонении заявок</a:t>
            </a:r>
          </a:p>
          <a:p>
            <a:pPr algn="just"/>
            <a:r>
              <a:rPr lang="ru-RU" sz="1800" dirty="0" smtClean="0"/>
              <a:t>В </a:t>
            </a:r>
            <a:r>
              <a:rPr lang="ru-RU" sz="1800" dirty="0"/>
              <a:t>ч. 27 ст. 44 новой редакции </a:t>
            </a:r>
            <a:r>
              <a:rPr lang="ru-RU" sz="1800" dirty="0" smtClean="0"/>
              <a:t>Закона о контрактной системе установлена </a:t>
            </a:r>
            <a:r>
              <a:rPr lang="ru-RU" sz="1800" dirty="0"/>
              <a:t>возможность удержания в бюджет РФ денежных средств, внесенных в качестве обеспечения, в случае троекратного отклонения заявок по вторым частям в течение одного квартала на одной электронной площадке.</a:t>
            </a:r>
            <a:br>
              <a:rPr lang="ru-RU" sz="1800" dirty="0"/>
            </a:br>
            <a:r>
              <a:rPr lang="ru-RU" sz="1800" dirty="0"/>
              <a:t>Банк на основании соответствующей информации, полученной от оператора электронной площадки, по истечении тридцати дней с даты принятия последнего (третьего) решения об отклонении заявки перечисляет в соответствующий бюджет Российской Федерации денежные средства, в отношении которых осуществлено блокирование, в целях обеспечения последней заявки на специальном счете участника закупки.</a:t>
            </a:r>
          </a:p>
          <a:p>
            <a:pPr>
              <a:buNone/>
            </a:pPr>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20</a:t>
            </a:fld>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55526"/>
          </a:xfrm>
        </p:spPr>
        <p:txBody>
          <a:bodyPr/>
          <a:lstStyle/>
          <a:p>
            <a:r>
              <a:rPr lang="ru-RU" sz="2400" dirty="0" smtClean="0">
                <a:solidFill>
                  <a:srgbClr val="FF0000"/>
                </a:solidFill>
              </a:rPr>
              <a:t>Изменения ФЗ-44, вступающие в силу с 01.07.2018 года</a:t>
            </a:r>
            <a:endParaRPr lang="ru-RU" sz="2400" dirty="0"/>
          </a:p>
        </p:txBody>
      </p:sp>
      <p:sp>
        <p:nvSpPr>
          <p:cNvPr id="3" name="Содержимое 2"/>
          <p:cNvSpPr>
            <a:spLocks noGrp="1"/>
          </p:cNvSpPr>
          <p:nvPr>
            <p:ph idx="1"/>
          </p:nvPr>
        </p:nvSpPr>
        <p:spPr>
          <a:xfrm>
            <a:off x="457200" y="843558"/>
            <a:ext cx="8435280" cy="3960440"/>
          </a:xfrm>
        </p:spPr>
        <p:txBody>
          <a:bodyPr/>
          <a:lstStyle/>
          <a:p>
            <a:pPr algn="ctr">
              <a:buNone/>
            </a:pPr>
            <a:r>
              <a:rPr lang="ru-RU" sz="1800" b="1" dirty="0"/>
              <a:t>Изменен срок рассмотрения первых частей заявок на участие в </a:t>
            </a:r>
            <a:r>
              <a:rPr lang="ru-RU" sz="1800" b="1" dirty="0" smtClean="0"/>
              <a:t>аукционе</a:t>
            </a:r>
          </a:p>
          <a:p>
            <a:pPr algn="just"/>
            <a:r>
              <a:rPr lang="ru-RU" sz="1800" dirty="0" smtClean="0"/>
              <a:t>С </a:t>
            </a:r>
            <a:r>
              <a:rPr lang="ru-RU" sz="1800" dirty="0"/>
              <a:t>01.07.2018 г. вступает в силу положение закона, согласно которому первые части заявок должны быть рассмотрены:</a:t>
            </a:r>
          </a:p>
          <a:p>
            <a:pPr algn="just" fontAlgn="t"/>
            <a:r>
              <a:rPr lang="ru-RU" sz="1800" dirty="0"/>
              <a:t>в течение 1 рабочего дня с даты окончания срока подачи заявок, если НМЦК не превышает 3 млн. руб.;</a:t>
            </a:r>
          </a:p>
          <a:p>
            <a:pPr algn="just" fontAlgn="t"/>
            <a:r>
              <a:rPr lang="ru-RU" sz="1800" dirty="0"/>
              <a:t>в течение 7 дней (календарных) с даты окончания срока подачи при более высокой НМЦК</a:t>
            </a:r>
            <a:r>
              <a:rPr lang="ru-RU" sz="1800" dirty="0" smtClean="0"/>
              <a:t>.</a:t>
            </a:r>
          </a:p>
          <a:p>
            <a:pPr algn="just" fontAlgn="t"/>
            <a:endParaRPr lang="ru-RU" sz="1800" dirty="0" smtClean="0"/>
          </a:p>
          <a:p>
            <a:pPr marL="0" indent="0" algn="ctr">
              <a:buNone/>
            </a:pPr>
            <a:r>
              <a:rPr lang="ru-RU" sz="1800" b="1" dirty="0" smtClean="0"/>
              <a:t>Информация о банковских гарантиях не будет размещаться в ЕИС</a:t>
            </a:r>
          </a:p>
          <a:p>
            <a:pPr algn="just"/>
            <a:r>
              <a:rPr lang="ru-RU" sz="1800" dirty="0" smtClean="0"/>
              <a:t>В </a:t>
            </a:r>
            <a:r>
              <a:rPr lang="ru-RU" sz="1800" dirty="0"/>
              <a:t>соответствии с ч. 8.1 ст. 45 новой редакции </a:t>
            </a:r>
            <a:r>
              <a:rPr lang="ru-RU" sz="1800" dirty="0" smtClean="0"/>
              <a:t>Закона о контрактной системе информация </a:t>
            </a:r>
            <a:r>
              <a:rPr lang="ru-RU" sz="1800" dirty="0"/>
              <a:t>о банковских гарантиях не будет размещаться на официальном сайте ЕИС</a:t>
            </a:r>
            <a:r>
              <a:rPr lang="ru-RU" sz="1800" dirty="0" smtClean="0"/>
              <a:t>.</a:t>
            </a:r>
          </a:p>
          <a:p>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21</a:t>
            </a:fld>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55526"/>
          </a:xfrm>
        </p:spPr>
        <p:txBody>
          <a:bodyPr/>
          <a:lstStyle/>
          <a:p>
            <a:r>
              <a:rPr lang="ru-RU" sz="2400" dirty="0">
                <a:solidFill>
                  <a:srgbClr val="FF0000"/>
                </a:solidFill>
              </a:rPr>
              <a:t>Изменения ФЗ-44, вступающие в силу с 01.07.2018 года</a:t>
            </a:r>
            <a:endParaRPr lang="ru-RU" sz="2400" dirty="0" smtClean="0">
              <a:solidFill>
                <a:srgbClr val="FF0000"/>
              </a:solidFill>
            </a:endParaRPr>
          </a:p>
        </p:txBody>
      </p:sp>
      <p:sp>
        <p:nvSpPr>
          <p:cNvPr id="3" name="Содержимое 2"/>
          <p:cNvSpPr>
            <a:spLocks noGrp="1"/>
          </p:cNvSpPr>
          <p:nvPr>
            <p:ph idx="1"/>
          </p:nvPr>
        </p:nvSpPr>
        <p:spPr>
          <a:xfrm>
            <a:off x="457200" y="771550"/>
            <a:ext cx="8363272" cy="4032448"/>
          </a:xfrm>
        </p:spPr>
        <p:txBody>
          <a:bodyPr/>
          <a:lstStyle/>
          <a:p>
            <a:pPr algn="ctr">
              <a:buNone/>
            </a:pPr>
            <a:r>
              <a:rPr lang="ru-RU" sz="1800" b="1" dirty="0" smtClean="0"/>
              <a:t>Скорректированы </a:t>
            </a:r>
            <a:r>
              <a:rPr lang="ru-RU" sz="1800" b="1" dirty="0"/>
              <a:t>требования в отношении отчетов об этапах исполнения контрактов</a:t>
            </a:r>
          </a:p>
          <a:p>
            <a:pPr algn="ctr">
              <a:buNone/>
            </a:pPr>
            <a:r>
              <a:rPr lang="ru-RU" sz="1800" dirty="0"/>
              <a:t>	Отчеты об </a:t>
            </a:r>
            <a:r>
              <a:rPr lang="ru-RU" sz="1800" dirty="0">
                <a:hlinkClick r:id="rId2"/>
              </a:rPr>
              <a:t>этапах исполнения контрактов</a:t>
            </a:r>
            <a:r>
              <a:rPr lang="ru-RU" sz="1800" dirty="0"/>
              <a:t> с 01.07.2018 нужно размещать, если контракт заключен:</a:t>
            </a:r>
          </a:p>
          <a:p>
            <a:pPr algn="just" fontAlgn="t">
              <a:buNone/>
            </a:pPr>
            <a:r>
              <a:rPr lang="ru-RU" sz="1800" dirty="0"/>
              <a:t>	- на стройку, капремонт, реконструкцию объектов капитального строительства;</a:t>
            </a:r>
          </a:p>
          <a:p>
            <a:pPr algn="just" fontAlgn="t">
              <a:buNone/>
            </a:pPr>
            <a:r>
              <a:rPr lang="ru-RU" sz="1800" dirty="0"/>
              <a:t>	- на работы по сохранению культурных объектов;</a:t>
            </a:r>
          </a:p>
          <a:p>
            <a:pPr algn="just" fontAlgn="t">
              <a:buNone/>
            </a:pPr>
            <a:r>
              <a:rPr lang="ru-RU" sz="1800" dirty="0"/>
              <a:t>	- с ценой более 1 млрд. рублей</a:t>
            </a:r>
            <a:r>
              <a:rPr lang="ru-RU" sz="1800" dirty="0" smtClean="0"/>
              <a:t>.</a:t>
            </a:r>
          </a:p>
          <a:p>
            <a:pPr algn="just" fontAlgn="t">
              <a:buNone/>
            </a:pPr>
            <a:endParaRPr lang="ru-RU" sz="1800" dirty="0" smtClean="0"/>
          </a:p>
          <a:p>
            <a:pPr algn="ctr" fontAlgn="t">
              <a:buNone/>
            </a:pPr>
            <a:r>
              <a:rPr lang="ru-RU" sz="1800" b="1" dirty="0" smtClean="0"/>
              <a:t>      В </a:t>
            </a:r>
            <a:r>
              <a:rPr lang="ru-RU" sz="1800" b="1" dirty="0"/>
              <a:t>ЕИС введут новый реестр. </a:t>
            </a:r>
            <a:endParaRPr lang="ru-RU" sz="1800" b="1" dirty="0" smtClean="0"/>
          </a:p>
          <a:p>
            <a:pPr algn="just" fontAlgn="t">
              <a:buNone/>
            </a:pPr>
            <a:r>
              <a:rPr lang="ru-RU" sz="1800" dirty="0" smtClean="0"/>
              <a:t>      С </a:t>
            </a:r>
            <a:r>
              <a:rPr lang="ru-RU" sz="1800" dirty="0"/>
              <a:t>01.07.2018 в ЕИС появится новый реестр – </a:t>
            </a:r>
            <a:r>
              <a:rPr lang="ru-RU" sz="1800" u="sng" dirty="0">
                <a:solidFill>
                  <a:schemeClr val="accent1">
                    <a:lumMod val="50000"/>
                  </a:schemeClr>
                </a:solidFill>
              </a:rPr>
              <a:t>единый реестр участников закупок</a:t>
            </a:r>
            <a:r>
              <a:rPr lang="ru-RU" sz="1800" dirty="0"/>
              <a:t>. Вести реестр доверят казначейству. Дополнительный подпункт 6.1 п.6 ч.3 в ст.4 Закона № 44-ФЗ введен Законом № 504 от 31.12.2017.</a:t>
            </a:r>
          </a:p>
          <a:p>
            <a:pPr algn="just" fontAlgn="t">
              <a:buNone/>
            </a:pPr>
            <a:endParaRPr lang="ru-RU" sz="1600" dirty="0"/>
          </a:p>
          <a:p>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22</a:t>
            </a:fld>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99542"/>
          </a:xfrm>
        </p:spPr>
        <p:txBody>
          <a:bodyPr/>
          <a:lstStyle/>
          <a:p>
            <a:r>
              <a:rPr lang="ru-RU" sz="2400" dirty="0" smtClean="0">
                <a:solidFill>
                  <a:srgbClr val="FF0000"/>
                </a:solidFill>
              </a:rPr>
              <a:t>Изменения ФЗ-44, вступающие в силу с 01.07.2018 года</a:t>
            </a:r>
            <a:endParaRPr lang="ru-RU" sz="2400" dirty="0"/>
          </a:p>
        </p:txBody>
      </p:sp>
      <p:sp>
        <p:nvSpPr>
          <p:cNvPr id="3" name="Содержимое 2"/>
          <p:cNvSpPr>
            <a:spLocks noGrp="1"/>
          </p:cNvSpPr>
          <p:nvPr>
            <p:ph idx="1"/>
          </p:nvPr>
        </p:nvSpPr>
        <p:spPr>
          <a:xfrm>
            <a:off x="457200" y="843558"/>
            <a:ext cx="8229600" cy="3751065"/>
          </a:xfrm>
        </p:spPr>
        <p:txBody>
          <a:bodyPr/>
          <a:lstStyle/>
          <a:p>
            <a:pPr algn="just"/>
            <a:endParaRPr lang="ru-RU" sz="1600" dirty="0" smtClean="0"/>
          </a:p>
          <a:p>
            <a:pPr algn="ctr">
              <a:buNone/>
            </a:pPr>
            <a:r>
              <a:rPr lang="ru-RU" sz="1800" b="1" dirty="0"/>
              <a:t>Размещение сведений о расторжении и изменении контрактов в ЕИС</a:t>
            </a:r>
          </a:p>
          <a:p>
            <a:pPr algn="just"/>
            <a:r>
              <a:rPr lang="ru-RU" sz="1800" dirty="0"/>
              <a:t>Утратит силу часть 26 </a:t>
            </a:r>
            <a:r>
              <a:rPr lang="ru-RU" sz="1800" dirty="0">
                <a:hlinkClick r:id="rId2"/>
              </a:rPr>
              <a:t>ст. 95 ФЗ-44</a:t>
            </a:r>
            <a:r>
              <a:rPr lang="ru-RU" sz="1800" dirty="0"/>
              <a:t>, по которой информация о расторжении или изменении контракта должна была размещаться в ЕИС в течение 1 рабочего дня. Теперь такие сведения нужно размещать только в реестре контрактов в сроки, установленные в соответствии со ст. 103 ФЗ-44.</a:t>
            </a:r>
          </a:p>
          <a:p>
            <a:pPr algn="ctr">
              <a:buNone/>
            </a:pPr>
            <a:endParaRPr lang="ru-RU" sz="1800" b="1" dirty="0"/>
          </a:p>
          <a:p>
            <a:pPr algn="ctr">
              <a:buNone/>
            </a:pPr>
            <a:r>
              <a:rPr lang="ru-RU" sz="1800" b="1" dirty="0"/>
              <a:t>Размещение сведений в реестре контрактов</a:t>
            </a:r>
          </a:p>
          <a:p>
            <a:pPr algn="just"/>
            <a:r>
              <a:rPr lang="ru-RU" sz="1800" dirty="0"/>
              <a:t>Увеличены сроки для размещения сведений </a:t>
            </a:r>
            <a:r>
              <a:rPr lang="ru-RU" sz="1800" dirty="0">
                <a:hlinkClick r:id="rId3"/>
              </a:rPr>
              <a:t>в реестре контрактов</a:t>
            </a:r>
            <a:r>
              <a:rPr lang="ru-RU" sz="1800" dirty="0"/>
              <a:t>. С 1 июля сведения о заключении, исполнении, расторжении, изменении контракта размещаются в течении 5 рабочих дней, а не 3-х как ранее.</a:t>
            </a:r>
          </a:p>
          <a:p>
            <a:pPr algn="ctr">
              <a:buNone/>
            </a:pPr>
            <a:r>
              <a:rPr lang="ru-RU" sz="1800" dirty="0" smtClean="0"/>
              <a:t>	</a:t>
            </a:r>
            <a:endParaRPr lang="ru-RU" sz="18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23</a:t>
            </a:fld>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99542"/>
          </a:xfrm>
        </p:spPr>
        <p:txBody>
          <a:bodyPr/>
          <a:lstStyle/>
          <a:p>
            <a:r>
              <a:rPr lang="ru-RU" sz="2400" dirty="0" smtClean="0">
                <a:solidFill>
                  <a:srgbClr val="FF0000"/>
                </a:solidFill>
              </a:rPr>
              <a:t>Изменения ФЗ-44, вступающие в силу с 01.07.2018 года</a:t>
            </a:r>
            <a:endParaRPr lang="ru-RU" sz="2400" dirty="0"/>
          </a:p>
        </p:txBody>
      </p:sp>
      <p:sp>
        <p:nvSpPr>
          <p:cNvPr id="3" name="Содержимое 2"/>
          <p:cNvSpPr>
            <a:spLocks noGrp="1"/>
          </p:cNvSpPr>
          <p:nvPr>
            <p:ph idx="1"/>
          </p:nvPr>
        </p:nvSpPr>
        <p:spPr>
          <a:xfrm>
            <a:off x="323528" y="771550"/>
            <a:ext cx="8589640" cy="4183113"/>
          </a:xfrm>
        </p:spPr>
        <p:txBody>
          <a:bodyPr/>
          <a:lstStyle/>
          <a:p>
            <a:pPr marL="0" indent="0" algn="ctr">
              <a:buNone/>
            </a:pPr>
            <a:r>
              <a:rPr lang="ru-RU" sz="2000" b="1" dirty="0" smtClean="0"/>
              <a:t>Специальные </a:t>
            </a:r>
            <a:r>
              <a:rPr lang="ru-RU" sz="2000" b="1" dirty="0"/>
              <a:t>счета</a:t>
            </a:r>
          </a:p>
          <a:p>
            <a:pPr marL="0" indent="0" algn="ctr">
              <a:buNone/>
            </a:pPr>
            <a:endParaRPr lang="ru-RU" sz="1800" b="1" dirty="0"/>
          </a:p>
          <a:p>
            <a:pPr algn="just"/>
            <a:r>
              <a:rPr lang="ru-RU" sz="1800" b="1" dirty="0"/>
              <a:t>По 30 июня 2018 года</a:t>
            </a:r>
            <a:r>
              <a:rPr lang="ru-RU" sz="1800" dirty="0"/>
              <a:t> действует старый порядок внесения обеспечения для участия в закупке, т.е. переводом денежных средств на счет участника на электронной торговой площадке.</a:t>
            </a:r>
          </a:p>
          <a:p>
            <a:pPr algn="just"/>
            <a:r>
              <a:rPr lang="ru-RU" sz="1800" dirty="0"/>
              <a:t> </a:t>
            </a:r>
            <a:r>
              <a:rPr lang="ru-RU" sz="1800" b="1" dirty="0"/>
              <a:t>С 1 июля 2018 года</a:t>
            </a:r>
            <a:r>
              <a:rPr lang="ru-RU" sz="1800" dirty="0"/>
              <a:t> участники должны будут вносить обеспечение заявки на специальные счета, открытые ими в банках, перечень которых устанавливается Правительством Российской Федерации.</a:t>
            </a:r>
          </a:p>
          <a:p>
            <a:pPr algn="just"/>
            <a:r>
              <a:rPr lang="ru-RU" sz="1800" b="1" u="sng" dirty="0">
                <a:hlinkClick r:id="rId2"/>
              </a:rPr>
              <a:t>Постановление Правительства РФ от 30.05.2018 N 626</a:t>
            </a:r>
            <a:r>
              <a:rPr lang="ru-RU" sz="1800" dirty="0"/>
              <a:t> устанавливает требования к такому счету, порядку использования, взаимодействию между оператором электронной площадки и банком и другие нюансы при работе со специальными счетами.</a:t>
            </a:r>
          </a:p>
          <a:p>
            <a:pPr algn="just"/>
            <a:endParaRPr lang="ru-RU" sz="1600" dirty="0" smtClean="0"/>
          </a:p>
          <a:p>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24</a:t>
            </a:fld>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7534"/>
          </a:xfrm>
        </p:spPr>
        <p:txBody>
          <a:bodyPr/>
          <a:lstStyle/>
          <a:p>
            <a:r>
              <a:rPr lang="ru-RU" sz="2400" dirty="0" smtClean="0">
                <a:solidFill>
                  <a:srgbClr val="FF0000"/>
                </a:solidFill>
              </a:rPr>
              <a:t>Изменения ФЗ-44, вступающие в силу с 01.07.2018 года</a:t>
            </a:r>
            <a:endParaRPr lang="ru-RU" sz="2400" dirty="0"/>
          </a:p>
        </p:txBody>
      </p:sp>
      <p:sp>
        <p:nvSpPr>
          <p:cNvPr id="3" name="Содержимое 2"/>
          <p:cNvSpPr>
            <a:spLocks noGrp="1"/>
          </p:cNvSpPr>
          <p:nvPr>
            <p:ph idx="1"/>
          </p:nvPr>
        </p:nvSpPr>
        <p:spPr>
          <a:xfrm>
            <a:off x="457200" y="843558"/>
            <a:ext cx="8435280" cy="3960440"/>
          </a:xfrm>
        </p:spPr>
        <p:txBody>
          <a:bodyPr/>
          <a:lstStyle/>
          <a:p>
            <a:pPr algn="ctr">
              <a:buNone/>
            </a:pPr>
            <a:r>
              <a:rPr lang="ru-RU" sz="1600" b="1" dirty="0" smtClean="0"/>
              <a:t>	</a:t>
            </a:r>
          </a:p>
          <a:p>
            <a:pPr algn="just"/>
            <a:r>
              <a:rPr lang="ru-RU" sz="1600" dirty="0" smtClean="0"/>
              <a:t>Банки, в которых участники закупок смогут открывать </a:t>
            </a:r>
            <a:r>
              <a:rPr lang="ru-RU" sz="1600" dirty="0" err="1" smtClean="0"/>
              <a:t>спецсчета</a:t>
            </a:r>
            <a:r>
              <a:rPr lang="ru-RU" sz="1600" dirty="0" smtClean="0"/>
              <a:t> для участия в торгах, будут определены </a:t>
            </a:r>
            <a:r>
              <a:rPr lang="ru-RU" sz="1600" dirty="0" smtClean="0">
                <a:solidFill>
                  <a:srgbClr val="008080"/>
                </a:solidFill>
              </a:rPr>
              <a:t>до 1 июля</a:t>
            </a:r>
            <a:r>
              <a:rPr lang="ru-RU" sz="1600" dirty="0" smtClean="0"/>
              <a:t>. Далее около десятка будущих операторов </a:t>
            </a:r>
            <a:r>
              <a:rPr lang="ru-RU" sz="1600" dirty="0" smtClean="0">
                <a:solidFill>
                  <a:srgbClr val="008080"/>
                </a:solidFill>
              </a:rPr>
              <a:t>до 1 октября</a:t>
            </a:r>
            <a:r>
              <a:rPr lang="ru-RU" sz="1600" dirty="0" smtClean="0"/>
              <a:t> должны будут заключить соглашения и настроить взаимодействие с банками, подтвердив Минфину технологическую готовность к новой схеме работы. После </a:t>
            </a:r>
            <a:r>
              <a:rPr lang="ru-RU" sz="1600" dirty="0" smtClean="0">
                <a:solidFill>
                  <a:srgbClr val="008080"/>
                </a:solidFill>
              </a:rPr>
              <a:t>1 октября </a:t>
            </a:r>
            <a:r>
              <a:rPr lang="ru-RU" sz="1600" dirty="0" smtClean="0"/>
              <a:t>обеспечение заявок для участия в </a:t>
            </a:r>
            <a:r>
              <a:rPr lang="ru-RU" sz="1600" dirty="0" err="1" smtClean="0"/>
              <a:t>госзакупках</a:t>
            </a:r>
            <a:r>
              <a:rPr lang="ru-RU" sz="1600" dirty="0" smtClean="0"/>
              <a:t>  в обязательном порядке будет зачисляться на </a:t>
            </a:r>
            <a:r>
              <a:rPr lang="ru-RU" sz="1600" dirty="0" err="1" smtClean="0"/>
              <a:t>спецсчета</a:t>
            </a:r>
            <a:r>
              <a:rPr lang="ru-RU" sz="1600" dirty="0" smtClean="0"/>
              <a:t>, а до того сохранится старый порядок закупок — что позволит минимизировать влияние возможных сбоев на годовую статистику.</a:t>
            </a:r>
          </a:p>
          <a:p>
            <a:endParaRPr lang="ru-RU" sz="1600" dirty="0"/>
          </a:p>
          <a:p>
            <a:pPr algn="just"/>
            <a:r>
              <a:rPr lang="ru-RU" sz="1600" dirty="0"/>
              <a:t>Таким образом, с 1 июля вступают в силу нормы постановления Правительства № 626 от 30 мая 2018 </a:t>
            </a:r>
            <a:r>
              <a:rPr lang="ru-RU" sz="1600" dirty="0">
                <a:solidFill>
                  <a:srgbClr val="008080"/>
                </a:solidFill>
              </a:rPr>
              <a:t>-</a:t>
            </a:r>
            <a:r>
              <a:rPr lang="ru-RU" sz="1600" dirty="0"/>
              <a:t> по ним при выполнении банком требований закона о заключении соглашения о взаимодействии с каждой новой электронной площадкой эти расчетные счета могут быть </a:t>
            </a:r>
            <a:r>
              <a:rPr lang="ru-RU" sz="1600" dirty="0" err="1"/>
              <a:t>допсоглашением</a:t>
            </a:r>
            <a:r>
              <a:rPr lang="ru-RU" sz="1600" dirty="0"/>
              <a:t> переведены в статус специальных. </a:t>
            </a: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25</a:t>
            </a:fld>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7534"/>
          </a:xfrm>
        </p:spPr>
        <p:txBody>
          <a:bodyPr/>
          <a:lstStyle/>
          <a:p>
            <a:r>
              <a:rPr lang="ru-RU" sz="2400" dirty="0" smtClean="0">
                <a:solidFill>
                  <a:srgbClr val="FF0000"/>
                </a:solidFill>
              </a:rPr>
              <a:t>Изменения ФЗ-44, вступающие в силу с 01.07.2018 года</a:t>
            </a:r>
            <a:endParaRPr lang="ru-RU" sz="2400" dirty="0"/>
          </a:p>
        </p:txBody>
      </p:sp>
      <p:sp>
        <p:nvSpPr>
          <p:cNvPr id="3" name="Содержимое 2"/>
          <p:cNvSpPr>
            <a:spLocks noGrp="1"/>
          </p:cNvSpPr>
          <p:nvPr>
            <p:ph idx="1"/>
          </p:nvPr>
        </p:nvSpPr>
        <p:spPr>
          <a:xfrm>
            <a:off x="457200" y="843558"/>
            <a:ext cx="8229600" cy="3751065"/>
          </a:xfrm>
        </p:spPr>
        <p:txBody>
          <a:bodyPr/>
          <a:lstStyle/>
          <a:p>
            <a:pPr algn="just"/>
            <a:r>
              <a:rPr lang="ru-RU" sz="1600" dirty="0"/>
              <a:t>К 1 октября 2018 все </a:t>
            </a:r>
            <a:r>
              <a:rPr lang="ru-RU" sz="1600" dirty="0" smtClean="0"/>
              <a:t>должны </a:t>
            </a:r>
            <a:r>
              <a:rPr lang="ru-RU" sz="1600" dirty="0"/>
              <a:t>будут </a:t>
            </a:r>
            <a:r>
              <a:rPr lang="ru-RU" sz="1600" dirty="0" smtClean="0"/>
              <a:t>подписаны </a:t>
            </a:r>
            <a:r>
              <a:rPr lang="ru-RU" sz="1600" dirty="0"/>
              <a:t>соглашения с Минфином и ФАС о работе по новым правилам и пройти технологический аудит способности взаимодействовать с ЕИС и банками — блокировать и разблокировать средства на </a:t>
            </a:r>
            <a:r>
              <a:rPr lang="ru-RU" sz="1600" dirty="0" err="1"/>
              <a:t>спецсчетах</a:t>
            </a:r>
            <a:r>
              <a:rPr lang="ru-RU" sz="1600" dirty="0"/>
              <a:t> поставщиков и обеспечивать бесперебойную работу системы. ЭТП, которые не смогут подтвердить свою способность взаимодействовать с ЕИС и банками, </a:t>
            </a:r>
            <a:r>
              <a:rPr lang="ru-RU" sz="1600" dirty="0" smtClean="0"/>
              <a:t>будут </a:t>
            </a:r>
            <a:r>
              <a:rPr lang="ru-RU" sz="1600" dirty="0"/>
              <a:t>исключены, а оставшиеся получат </a:t>
            </a:r>
            <a:r>
              <a:rPr lang="ru-RU" sz="1600" dirty="0" smtClean="0"/>
              <a:t> </a:t>
            </a:r>
            <a:r>
              <a:rPr lang="ru-RU" sz="1600" dirty="0"/>
              <a:t>статус универсальных торговых площадок.</a:t>
            </a:r>
          </a:p>
          <a:p>
            <a:pPr algn="just"/>
            <a:r>
              <a:rPr lang="ru-RU" sz="1600" dirty="0"/>
              <a:t>Полный переход на новую финансовую модель Минфин планирует на 1 октября. До этой даты обеспечение заявок на участие в торгах будет по-прежнему перечисляться на счета ЭТП. Таким образом, по-новому с 1 июля 2018 заработает только процедурная часть нового закона, расширяющая перечень конкурентных </a:t>
            </a:r>
            <a:r>
              <a:rPr lang="ru-RU" sz="1600" dirty="0" smtClean="0"/>
              <a:t>процедур. </a:t>
            </a:r>
            <a:endParaRPr lang="ru-RU" sz="1600" dirty="0"/>
          </a:p>
          <a:p>
            <a:pPr algn="just"/>
            <a:r>
              <a:rPr lang="ru-RU" sz="1600" dirty="0"/>
              <a:t>С 1 октября старый порядок обеспечения заявок применяться не будет, обеспечение будет зачисляться только на </a:t>
            </a:r>
            <a:r>
              <a:rPr lang="ru-RU" sz="1600" dirty="0" err="1"/>
              <a:t>спецсчета</a:t>
            </a:r>
            <a:r>
              <a:rPr lang="ru-RU" sz="1600" dirty="0"/>
              <a:t> в уполномоченных банках. </a:t>
            </a:r>
          </a:p>
          <a:p>
            <a:pPr algn="just"/>
            <a:r>
              <a:rPr lang="ru-RU" sz="1600" dirty="0" smtClean="0"/>
              <a:t>.</a:t>
            </a:r>
            <a:endParaRPr lang="ru-RU" sz="1600" dirty="0"/>
          </a:p>
          <a:p>
            <a:endParaRPr lang="ru-RU" sz="1600" dirty="0"/>
          </a:p>
          <a:p>
            <a:pPr algn="ctr">
              <a:buNone/>
            </a:pPr>
            <a:r>
              <a:rPr lang="ru-RU" sz="1600" dirty="0" smtClean="0"/>
              <a:t>	</a:t>
            </a:r>
          </a:p>
          <a:p>
            <a:pPr algn="just"/>
            <a:endParaRPr lang="ru-RU" sz="1600" dirty="0" smtClean="0"/>
          </a:p>
          <a:p>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26</a:t>
            </a:fld>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99542"/>
          </a:xfrm>
        </p:spPr>
        <p:txBody>
          <a:bodyPr/>
          <a:lstStyle/>
          <a:p>
            <a:r>
              <a:rPr lang="ru-RU" sz="2400" dirty="0" smtClean="0">
                <a:solidFill>
                  <a:srgbClr val="FF0000"/>
                </a:solidFill>
              </a:rPr>
              <a:t>Изменения ФЗ-44, вступающие в силу с 01.07.2018 года</a:t>
            </a:r>
            <a:endParaRPr lang="ru-RU" sz="2400" dirty="0"/>
          </a:p>
        </p:txBody>
      </p:sp>
      <p:sp>
        <p:nvSpPr>
          <p:cNvPr id="3" name="Содержимое 2"/>
          <p:cNvSpPr>
            <a:spLocks noGrp="1"/>
          </p:cNvSpPr>
          <p:nvPr>
            <p:ph idx="1"/>
          </p:nvPr>
        </p:nvSpPr>
        <p:spPr>
          <a:xfrm>
            <a:off x="457200" y="987574"/>
            <a:ext cx="8229600" cy="3607049"/>
          </a:xfrm>
        </p:spPr>
        <p:txBody>
          <a:bodyPr/>
          <a:lstStyle/>
          <a:p>
            <a:pPr algn="just"/>
            <a:endParaRPr lang="ru-RU" sz="1600" dirty="0" smtClean="0"/>
          </a:p>
          <a:p>
            <a:pPr algn="just"/>
            <a:r>
              <a:rPr lang="ru-RU" sz="1800" dirty="0" smtClean="0"/>
              <a:t>До </a:t>
            </a:r>
            <a:r>
              <a:rPr lang="ru-RU" sz="1800" dirty="0"/>
              <a:t>1 января 2019 года реестры поставщиков, которые сейчас ведут ЭТП (списки аккредитованных на них участников торгов), должны быть консолидированы в единый реестр, держателем которого с 1 января станет Федеральное казначейство как оператор ЕИС в сфере закупок, но до 1 января 2020 года участие в закупках будет возможно при включении в любой из </a:t>
            </a:r>
            <a:r>
              <a:rPr lang="ru-RU" sz="1800" dirty="0" smtClean="0"/>
              <a:t>реестров</a:t>
            </a:r>
            <a:r>
              <a:rPr lang="ru-RU" sz="1600" dirty="0" smtClean="0"/>
              <a:t>.</a:t>
            </a: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27</a:t>
            </a:fld>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435280" cy="627534"/>
          </a:xfrm>
        </p:spPr>
        <p:txBody>
          <a:bodyPr/>
          <a:lstStyle/>
          <a:p>
            <a:r>
              <a:rPr lang="ru-RU" sz="2400" dirty="0">
                <a:solidFill>
                  <a:srgbClr val="FF0000"/>
                </a:solidFill>
              </a:rPr>
              <a:t>Изменения </a:t>
            </a:r>
            <a:r>
              <a:rPr lang="ru-RU" sz="2400" dirty="0" smtClean="0">
                <a:solidFill>
                  <a:srgbClr val="FF0000"/>
                </a:solidFill>
              </a:rPr>
              <a:t>ФЗ-223, </a:t>
            </a:r>
            <a:r>
              <a:rPr lang="ru-RU" sz="2400" dirty="0">
                <a:solidFill>
                  <a:srgbClr val="FF0000"/>
                </a:solidFill>
              </a:rPr>
              <a:t>вступающие в силу с 01.07.2018 года</a:t>
            </a:r>
            <a:endParaRPr lang="ru-RU" sz="2400" dirty="0"/>
          </a:p>
        </p:txBody>
      </p:sp>
      <p:sp>
        <p:nvSpPr>
          <p:cNvPr id="3" name="Содержимое 2"/>
          <p:cNvSpPr>
            <a:spLocks noGrp="1"/>
          </p:cNvSpPr>
          <p:nvPr>
            <p:ph idx="1"/>
          </p:nvPr>
        </p:nvSpPr>
        <p:spPr>
          <a:xfrm>
            <a:off x="323528" y="771550"/>
            <a:ext cx="8640960" cy="4255121"/>
          </a:xfrm>
        </p:spPr>
        <p:txBody>
          <a:bodyPr/>
          <a:lstStyle/>
          <a:p>
            <a:pPr marL="0" indent="0" algn="ctr">
              <a:buNone/>
            </a:pPr>
            <a:r>
              <a:rPr lang="ru-RU" sz="1600" b="1" dirty="0" smtClean="0"/>
              <a:t>	</a:t>
            </a:r>
          </a:p>
          <a:p>
            <a:pPr marL="0" indent="0" algn="ctr">
              <a:buNone/>
            </a:pPr>
            <a:r>
              <a:rPr lang="ru-RU" sz="1600" b="1" dirty="0" smtClean="0"/>
              <a:t>Внесены </a:t>
            </a:r>
            <a:r>
              <a:rPr lang="ru-RU" sz="1600" b="1" dirty="0"/>
              <a:t>изменения в часть 2 статьи 3 № 223-ФЗ</a:t>
            </a:r>
          </a:p>
          <a:p>
            <a:r>
              <a:rPr lang="ru-RU" sz="1600" dirty="0"/>
              <a:t>Все конкурентные закупки по умолчанию осуществляются в электронной форме, если заказчик в Положении о закупке </a:t>
            </a:r>
            <a:r>
              <a:rPr lang="ru-RU" sz="1600" b="1" dirty="0"/>
              <a:t>не сделает оговорку о проведении закупки в бумажной форме.</a:t>
            </a:r>
          </a:p>
          <a:p>
            <a:pPr algn="just"/>
            <a:r>
              <a:rPr lang="ru-RU" sz="1600" dirty="0" smtClean="0"/>
              <a:t>Конкурентные </a:t>
            </a:r>
            <a:r>
              <a:rPr lang="ru-RU" sz="1600" dirty="0"/>
              <a:t>закупки, в которых участниками могут быть только субъекты </a:t>
            </a:r>
            <a:r>
              <a:rPr lang="ru-RU" sz="1600" dirty="0" smtClean="0"/>
              <a:t>  </a:t>
            </a:r>
            <a:r>
              <a:rPr lang="ru-RU" sz="1600" dirty="0"/>
              <a:t>малого и среднего </a:t>
            </a:r>
            <a:r>
              <a:rPr lang="ru-RU" sz="1600" dirty="0" smtClean="0"/>
              <a:t>предпринимательства, </a:t>
            </a:r>
            <a:r>
              <a:rPr lang="ru-RU" sz="1600" dirty="0"/>
              <a:t>осуществляется исключительно в электронной форме</a:t>
            </a:r>
            <a:r>
              <a:rPr lang="ru-RU" sz="1600" dirty="0" smtClean="0"/>
              <a:t>.</a:t>
            </a:r>
          </a:p>
          <a:p>
            <a:pPr marL="0" indent="0" algn="ctr">
              <a:buNone/>
            </a:pPr>
            <a:r>
              <a:rPr lang="ru-RU" sz="1600" b="1" dirty="0" smtClean="0"/>
              <a:t>	Внесены </a:t>
            </a:r>
            <a:r>
              <a:rPr lang="ru-RU" sz="1600" b="1" dirty="0"/>
              <a:t>изменения в часть </a:t>
            </a:r>
            <a:r>
              <a:rPr lang="ru-RU" sz="1600" b="1" dirty="0" smtClean="0"/>
              <a:t>3 </a:t>
            </a:r>
            <a:r>
              <a:rPr lang="ru-RU" sz="1600" b="1" dirty="0"/>
              <a:t>статьи 3 № 223-ФЗ</a:t>
            </a:r>
          </a:p>
          <a:p>
            <a:pPr algn="just"/>
            <a:r>
              <a:rPr lang="ru-RU" sz="1600" dirty="0" smtClean="0"/>
              <a:t>Определен </a:t>
            </a:r>
            <a:r>
              <a:rPr lang="ru-RU" sz="1600" dirty="0"/>
              <a:t>перечень условий, которые должны соблюдаться при проведении конкурентной закупки:</a:t>
            </a:r>
          </a:p>
          <a:p>
            <a:pPr algn="just"/>
            <a:r>
              <a:rPr lang="ru-RU" sz="1600" dirty="0"/>
              <a:t>Информация о конкурентной закупке сообщается заказчиком (размещением в ЕИС или направлением приглашений);</a:t>
            </a:r>
          </a:p>
          <a:p>
            <a:pPr algn="just"/>
            <a:r>
              <a:rPr lang="ru-RU" sz="1600" dirty="0"/>
              <a:t>Обеспечивается конкуренция между участниками конкурентной закупки;</a:t>
            </a:r>
          </a:p>
          <a:p>
            <a:pPr algn="just"/>
            <a:r>
              <a:rPr lang="ru-RU" sz="1600" dirty="0"/>
              <a:t>Описание предмета конкурентной закупки осуществляется с учетом требований № 223-ФЗ.</a:t>
            </a:r>
          </a:p>
          <a:p>
            <a:pPr algn="just"/>
            <a:endParaRPr lang="ru-RU" sz="1600" dirty="0"/>
          </a:p>
          <a:p>
            <a:pPr algn="just"/>
            <a:endParaRPr lang="ru-RU" sz="1600" dirty="0" smtClean="0"/>
          </a:p>
          <a:p>
            <a:pPr algn="just"/>
            <a:endParaRPr lang="ru-RU" sz="1600" dirty="0"/>
          </a:p>
          <a:p>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28</a:t>
            </a:fld>
            <a:endParaRPr lang="ru-RU"/>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507288" cy="771550"/>
          </a:xfrm>
        </p:spPr>
        <p:txBody>
          <a:bodyPr/>
          <a:lstStyle/>
          <a:p>
            <a:r>
              <a:rPr lang="ru-RU" sz="2400" dirty="0" smtClean="0">
                <a:solidFill>
                  <a:srgbClr val="FF0000"/>
                </a:solidFill>
              </a:rPr>
              <a:t>Изменения ФЗ-223, вступающие в силу с 01.07.2018 года</a:t>
            </a:r>
            <a:endParaRPr lang="ru-RU" sz="2400" dirty="0"/>
          </a:p>
        </p:txBody>
      </p:sp>
      <p:sp>
        <p:nvSpPr>
          <p:cNvPr id="3" name="Содержимое 2"/>
          <p:cNvSpPr>
            <a:spLocks noGrp="1"/>
          </p:cNvSpPr>
          <p:nvPr>
            <p:ph idx="1"/>
          </p:nvPr>
        </p:nvSpPr>
        <p:spPr>
          <a:xfrm>
            <a:off x="457200" y="843559"/>
            <a:ext cx="8229600" cy="3751064"/>
          </a:xfrm>
        </p:spPr>
        <p:txBody>
          <a:bodyPr/>
          <a:lstStyle/>
          <a:p>
            <a:endParaRPr lang="ru-RU" sz="1600" dirty="0" smtClean="0"/>
          </a:p>
          <a:p>
            <a:r>
              <a:rPr lang="ru-RU" sz="1600" dirty="0" smtClean="0"/>
              <a:t>Федеральным законом от 31.12.2017 N 505-ФЗ "О внесении изменений в отдельные законодательные акты Российской Федерации" внесены изменения в ФЗ «О закупках товаров, работ, услуг отдельными видами юридических лиц». </a:t>
            </a:r>
          </a:p>
          <a:p>
            <a:pPr algn="just"/>
            <a:endParaRPr lang="ru-RU" sz="1600" dirty="0" smtClean="0"/>
          </a:p>
          <a:p>
            <a:pPr algn="just"/>
            <a:r>
              <a:rPr lang="ru-RU" sz="1600" dirty="0" smtClean="0"/>
              <a:t>Два главных изменения – расширили перечень конкурентных закупок и установили правила закупок в электронной форме. </a:t>
            </a:r>
          </a:p>
          <a:p>
            <a:pPr algn="just"/>
            <a:endParaRPr lang="ru-RU" sz="1600" dirty="0" smtClean="0"/>
          </a:p>
          <a:p>
            <a:pPr algn="just"/>
            <a:r>
              <a:rPr lang="ru-RU" sz="1600" dirty="0" smtClean="0"/>
              <a:t>Добавили конкурентные закупки. К конкурсу и аукциону добавили запрос предложений и запрос котировок. Эти способы конкурентных закупок называют торгами. Все конкурентные способы заказчик вправе провести на электронной площадке, а также в закрытой форме. Перечень не исчерпывающий – заказчик имеет право написать в положении о закупке другие способы в дополнение к четырем, установленным Законом № 223-ФЗ. </a:t>
            </a:r>
          </a:p>
          <a:p>
            <a:pPr algn="just"/>
            <a:r>
              <a:rPr lang="ru-RU" sz="1600" dirty="0" smtClean="0"/>
              <a:t/>
            </a:r>
            <a:br>
              <a:rPr lang="ru-RU" sz="1600" dirty="0" smtClean="0"/>
            </a:br>
            <a:r>
              <a:rPr lang="ru-RU" sz="1600" dirty="0" smtClean="0"/>
              <a:t/>
            </a:r>
            <a:br>
              <a:rPr lang="ru-RU" sz="1600" dirty="0" smtClean="0"/>
            </a:br>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29</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6" descr="torgi.jpg"/>
          <p:cNvPicPr>
            <a:picLocks noChangeAspect="1"/>
          </p:cNvPicPr>
          <p:nvPr/>
        </p:nvPicPr>
        <p:blipFill>
          <a:blip r:embed="rId2" cstate="print"/>
          <a:stretch>
            <a:fillRect/>
          </a:stretch>
        </p:blipFill>
        <p:spPr>
          <a:xfrm>
            <a:off x="107504" y="771550"/>
            <a:ext cx="2664296" cy="201619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27" name="Заголовок 1"/>
          <p:cNvSpPr>
            <a:spLocks noGrp="1"/>
          </p:cNvSpPr>
          <p:nvPr>
            <p:ph type="title"/>
          </p:nvPr>
        </p:nvSpPr>
        <p:spPr>
          <a:xfrm>
            <a:off x="457200" y="0"/>
            <a:ext cx="8229600" cy="482204"/>
          </a:xfrm>
        </p:spPr>
        <p:txBody>
          <a:bodyPr/>
          <a:lstStyle/>
          <a:p>
            <a:r>
              <a:rPr lang="ru-RU" sz="1700" b="1" dirty="0" smtClean="0">
                <a:solidFill>
                  <a:schemeClr val="bg1"/>
                </a:solidFill>
              </a:rPr>
              <a:t>РАССМОТРЕНИЕ ЖАЛОБ  </a:t>
            </a:r>
            <a:br>
              <a:rPr lang="ru-RU" sz="1700" b="1" dirty="0" smtClean="0">
                <a:solidFill>
                  <a:schemeClr val="bg1"/>
                </a:solidFill>
              </a:rPr>
            </a:br>
            <a:r>
              <a:rPr lang="ru-RU" sz="1700" b="1" dirty="0" smtClean="0">
                <a:solidFill>
                  <a:schemeClr val="bg1"/>
                </a:solidFill>
              </a:rPr>
              <a:t>О НАРУШЕНИИ ЗАКОНА О КОНТРАКТНОЙ СИСТЕМЕ</a:t>
            </a:r>
          </a:p>
        </p:txBody>
      </p:sp>
      <p:sp>
        <p:nvSpPr>
          <p:cNvPr id="1028" name="Номер слайда 3"/>
          <p:cNvSpPr>
            <a:spLocks noGrp="1"/>
          </p:cNvSpPr>
          <p:nvPr>
            <p:ph type="sldNum" sz="quarter" idx="10"/>
          </p:nvPr>
        </p:nvSpPr>
        <p:spPr>
          <a:noFill/>
        </p:spPr>
        <p:txBody>
          <a:bodyPr/>
          <a:lstStyle/>
          <a:p>
            <a:fld id="{D1D19411-CCD4-46E0-8717-15B0D9D7EBA3}" type="slidenum">
              <a:rPr lang="ru-RU" smtClean="0">
                <a:latin typeface="Arial" pitchFamily="34" charset="0"/>
                <a:ea typeface="MS PGothic" pitchFamily="34" charset="-128"/>
              </a:rPr>
              <a:pPr/>
              <a:t>3</a:t>
            </a:fld>
            <a:endParaRPr lang="ru-RU" smtClean="0">
              <a:latin typeface="Arial" pitchFamily="34" charset="0"/>
              <a:ea typeface="MS PGothic" pitchFamily="34" charset="-128"/>
            </a:endParaRPr>
          </a:p>
        </p:txBody>
      </p:sp>
      <p:graphicFrame>
        <p:nvGraphicFramePr>
          <p:cNvPr id="6" name="Диаграмма 7"/>
          <p:cNvGraphicFramePr>
            <a:graphicFrameLocks/>
          </p:cNvGraphicFramePr>
          <p:nvPr>
            <p:extLst>
              <p:ext uri="{D42A27DB-BD31-4B8C-83A1-F6EECF244321}">
                <p14:modId xmlns:p14="http://schemas.microsoft.com/office/powerpoint/2010/main" val="252792027"/>
              </p:ext>
            </p:extLst>
          </p:nvPr>
        </p:nvGraphicFramePr>
        <p:xfrm>
          <a:off x="2143125" y="910829"/>
          <a:ext cx="7000875" cy="40124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Диаграмма 7"/>
          <p:cNvGraphicFramePr>
            <a:graphicFrameLocks/>
          </p:cNvGraphicFramePr>
          <p:nvPr>
            <p:extLst>
              <p:ext uri="{D42A27DB-BD31-4B8C-83A1-F6EECF244321}">
                <p14:modId xmlns:p14="http://schemas.microsoft.com/office/powerpoint/2010/main" val="2340404124"/>
              </p:ext>
            </p:extLst>
          </p:nvPr>
        </p:nvGraphicFramePr>
        <p:xfrm>
          <a:off x="1439652" y="771550"/>
          <a:ext cx="7598110" cy="423867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05978"/>
            <a:ext cx="8435280" cy="857250"/>
          </a:xfrm>
        </p:spPr>
        <p:txBody>
          <a:bodyPr/>
          <a:lstStyle/>
          <a:p>
            <a:r>
              <a:rPr lang="ru-RU" sz="2400" dirty="0" smtClean="0">
                <a:solidFill>
                  <a:srgbClr val="FF0000"/>
                </a:solidFill>
              </a:rPr>
              <a:t>Изменения ФЗ-223, вступающие в силу с 01.07.2018 года</a:t>
            </a:r>
            <a:endParaRPr lang="ru-RU" sz="24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30</a:t>
            </a:fld>
            <a:endParaRPr lang="ru-RU"/>
          </a:p>
        </p:txBody>
      </p:sp>
      <p:sp>
        <p:nvSpPr>
          <p:cNvPr id="5" name="Содержимое 2"/>
          <p:cNvSpPr>
            <a:spLocks noGrp="1"/>
          </p:cNvSpPr>
          <p:nvPr>
            <p:ph idx="1"/>
          </p:nvPr>
        </p:nvSpPr>
        <p:spPr/>
        <p:txBody>
          <a:bodyPr/>
          <a:lstStyle/>
          <a:p>
            <a:pPr algn="just"/>
            <a:r>
              <a:rPr lang="ru-RU" sz="1800" dirty="0" smtClean="0"/>
              <a:t>Закупка конкурентная, если заказчик одновременно соблюдает три условия: </a:t>
            </a:r>
          </a:p>
          <a:p>
            <a:pPr algn="just">
              <a:buNone/>
            </a:pPr>
            <a:r>
              <a:rPr lang="ru-RU" sz="1800" dirty="0" smtClean="0"/>
              <a:t>	- Публикует сведения о закупке в ЕИС или отправляет приглашения потенциальным участникам. </a:t>
            </a:r>
          </a:p>
          <a:p>
            <a:pPr algn="just">
              <a:buNone/>
            </a:pPr>
            <a:r>
              <a:rPr lang="ru-RU" sz="1800" dirty="0" smtClean="0"/>
              <a:t>	- Обеспечивает конкуренцию за право заключить договор по итогам закупки. </a:t>
            </a:r>
          </a:p>
          <a:p>
            <a:pPr algn="just">
              <a:buNone/>
            </a:pPr>
            <a:r>
              <a:rPr lang="ru-RU" sz="1800" dirty="0" smtClean="0"/>
              <a:t>	- Описывает предмет закупки с учетом установленных требований.</a:t>
            </a:r>
          </a:p>
          <a:p>
            <a:pPr algn="just">
              <a:buNone/>
            </a:pPr>
            <a:r>
              <a:rPr lang="ru-RU" sz="1800" dirty="0" smtClean="0"/>
              <a:t>      Способы неконкурентных закупок заказчики выбирают самостоятельно, в том числе закупку у </a:t>
            </a:r>
            <a:r>
              <a:rPr lang="ru-RU" sz="1800" dirty="0" err="1" smtClean="0"/>
              <a:t>едпоставщика</a:t>
            </a:r>
            <a:r>
              <a:rPr lang="ru-RU" sz="1800" dirty="0" smtClean="0"/>
              <a:t>. </a:t>
            </a:r>
          </a:p>
          <a:p>
            <a:pPr algn="just">
              <a:buNone/>
            </a:pPr>
            <a:r>
              <a:rPr lang="ru-RU" sz="1800" dirty="0" smtClean="0"/>
              <a:t>(добавили части 3.1 и 3.2 в статью 3 Закона № 223-ФЗ.)</a:t>
            </a:r>
            <a:br>
              <a:rPr lang="ru-RU" sz="1800" dirty="0" smtClean="0"/>
            </a:br>
            <a:r>
              <a:rPr lang="ru-RU" sz="1600" dirty="0" smtClean="0"/>
              <a:t/>
            </a:r>
            <a:br>
              <a:rPr lang="ru-RU" sz="1600" dirty="0" smtClean="0"/>
            </a:br>
            <a:endParaRPr lang="ru-RU" sz="1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51470"/>
            <a:ext cx="8579296" cy="648072"/>
          </a:xfrm>
        </p:spPr>
        <p:txBody>
          <a:bodyPr/>
          <a:lstStyle/>
          <a:p>
            <a:r>
              <a:rPr lang="ru-RU" sz="2400" dirty="0">
                <a:solidFill>
                  <a:srgbClr val="FF0000"/>
                </a:solidFill>
              </a:rPr>
              <a:t>Изменения ФЗ-223, вступающие в силу с 01.07.2018 года</a:t>
            </a:r>
            <a:endParaRPr lang="ru-RU" sz="2400" dirty="0"/>
          </a:p>
        </p:txBody>
      </p:sp>
      <p:sp>
        <p:nvSpPr>
          <p:cNvPr id="3" name="Объект 2"/>
          <p:cNvSpPr>
            <a:spLocks noGrp="1"/>
          </p:cNvSpPr>
          <p:nvPr>
            <p:ph idx="1"/>
          </p:nvPr>
        </p:nvSpPr>
        <p:spPr>
          <a:xfrm>
            <a:off x="107504" y="771550"/>
            <a:ext cx="8856984" cy="4248472"/>
          </a:xfrm>
        </p:spPr>
        <p:txBody>
          <a:bodyPr/>
          <a:lstStyle/>
          <a:p>
            <a:pPr algn="ctr">
              <a:buNone/>
            </a:pPr>
            <a:r>
              <a:rPr lang="ru-RU" sz="1800" b="1" dirty="0" smtClean="0"/>
              <a:t>   Определили порядок конкурентных закупок</a:t>
            </a:r>
            <a:r>
              <a:rPr lang="ru-RU" sz="1600" dirty="0" smtClean="0"/>
              <a:t>.</a:t>
            </a:r>
          </a:p>
          <a:p>
            <a:pPr algn="just"/>
            <a:r>
              <a:rPr lang="ru-RU" sz="1600" dirty="0" smtClean="0"/>
              <a:t> Чтобы провести конкурентную закупку, заказчик публикует в ЕИС извещение и документацию. При запросе котировок документацию публиковать не нужно. Требования к заявкам участников заказчик прописывает в документации, а при запросе котировок – в извещении. </a:t>
            </a:r>
          </a:p>
          <a:p>
            <a:pPr algn="just"/>
            <a:r>
              <a:rPr lang="ru-RU" sz="1600" dirty="0" smtClean="0"/>
              <a:t>Претенденты вправе подавать только одну заявку, а при </a:t>
            </a:r>
            <a:r>
              <a:rPr lang="ru-RU" sz="1600" dirty="0" err="1" smtClean="0"/>
              <a:t>многолотовой</a:t>
            </a:r>
            <a:r>
              <a:rPr lang="ru-RU" sz="1600" dirty="0" smtClean="0"/>
              <a:t> закупке – одну заявку на каждый лот. До того как заказчик завершит принимать заявки, участник вправе изменить или отозвать заявку.</a:t>
            </a:r>
          </a:p>
          <a:p>
            <a:pPr algn="just"/>
            <a:r>
              <a:rPr lang="ru-RU" sz="1600" dirty="0" smtClean="0"/>
              <a:t>Любой участник вправе попросить разъяснить извещение и документацию. Опубликовать ответ в ЕИС необходимо в течение трех рабочих дней с даты, когда поступил запрос. Заказчик вправе не отвечать на запросы, которые поступили позднее чем за три рабочих дня до завершения срока подачи заявок. Менять разъяснениями суть документации нельзя. Заказчик вправе отменить закупку до того, как завершит принимать заявки. Решение об отмене необходимо опубликовать в ЕИС. Для выбора поставщика, заказчик создает закупочную комиссию. Протоколы закупки необходимо хранить не менее трех лет. (добавлена статья 3.2 в Закон № 223-ФЗ).</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31</a:t>
            </a:fld>
            <a:endParaRPr lang="ru-RU"/>
          </a:p>
        </p:txBody>
      </p:sp>
    </p:spTree>
    <p:extLst>
      <p:ext uri="{BB962C8B-B14F-4D97-AF65-F5344CB8AC3E}">
        <p14:creationId xmlns:p14="http://schemas.microsoft.com/office/powerpoint/2010/main" val="27906570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507288" cy="699542"/>
          </a:xfrm>
        </p:spPr>
        <p:txBody>
          <a:bodyPr/>
          <a:lstStyle/>
          <a:p>
            <a:r>
              <a:rPr lang="ru-RU" sz="2400" dirty="0" smtClean="0">
                <a:solidFill>
                  <a:srgbClr val="FF0000"/>
                </a:solidFill>
              </a:rPr>
              <a:t>Изменения ФЗ-223, вступающие в силу с 01.07.2018 года</a:t>
            </a:r>
            <a:endParaRPr lang="ru-RU" sz="2400" dirty="0"/>
          </a:p>
        </p:txBody>
      </p:sp>
      <p:sp>
        <p:nvSpPr>
          <p:cNvPr id="3" name="Объект 2"/>
          <p:cNvSpPr>
            <a:spLocks noGrp="1"/>
          </p:cNvSpPr>
          <p:nvPr>
            <p:ph idx="1"/>
          </p:nvPr>
        </p:nvSpPr>
        <p:spPr>
          <a:xfrm>
            <a:off x="457200" y="699542"/>
            <a:ext cx="8229600" cy="4248472"/>
          </a:xfrm>
        </p:spPr>
        <p:txBody>
          <a:bodyPr/>
          <a:lstStyle/>
          <a:p>
            <a:pPr marL="0" indent="0" algn="ctr">
              <a:buNone/>
            </a:pPr>
            <a:r>
              <a:rPr lang="ru-RU" sz="1800" b="1" dirty="0" smtClean="0"/>
              <a:t>Установили требования к закупке у </a:t>
            </a:r>
            <a:r>
              <a:rPr lang="ru-RU" sz="1800" b="1" dirty="0" err="1" smtClean="0"/>
              <a:t>едпоставщика</a:t>
            </a:r>
            <a:r>
              <a:rPr lang="ru-RU" sz="1800" b="1" dirty="0" smtClean="0"/>
              <a:t>.</a:t>
            </a:r>
          </a:p>
          <a:p>
            <a:pPr marL="0" indent="0" algn="ctr">
              <a:buNone/>
            </a:pPr>
            <a:r>
              <a:rPr lang="ru-RU" sz="1600" dirty="0" smtClean="0"/>
              <a:t> Заказчики будут публиковать сведения о закупке у </a:t>
            </a:r>
            <a:r>
              <a:rPr lang="ru-RU" sz="1600" dirty="0" err="1" smtClean="0"/>
              <a:t>едпоставщика</a:t>
            </a:r>
            <a:r>
              <a:rPr lang="ru-RU" sz="1600" dirty="0" smtClean="0"/>
              <a:t> в ЕИС, только если предусмотрят такую обязанность в положении о закупке. Также в положении необходимо написать порядок такой закупки и полный перечень случаев, когда заказчик вправе заключить контракт с </a:t>
            </a:r>
            <a:r>
              <a:rPr lang="ru-RU" sz="1600" dirty="0" err="1" smtClean="0"/>
              <a:t>едпоставщиком</a:t>
            </a:r>
            <a:r>
              <a:rPr lang="ru-RU" sz="1600" dirty="0" smtClean="0"/>
              <a:t>. (добавлена статья 3.6 в Закон№223-ФЗ).</a:t>
            </a:r>
          </a:p>
          <a:p>
            <a:pPr marL="0" indent="0" algn="ctr">
              <a:buNone/>
            </a:pPr>
            <a:r>
              <a:rPr lang="ru-RU" sz="1600" dirty="0" smtClean="0"/>
              <a:t/>
            </a:r>
            <a:br>
              <a:rPr lang="ru-RU" sz="1600" dirty="0" smtClean="0"/>
            </a:br>
            <a:r>
              <a:rPr lang="ru-RU" sz="1800" b="1" dirty="0" smtClean="0"/>
              <a:t>Описали порядок закупок в электронной форме.</a:t>
            </a:r>
          </a:p>
          <a:p>
            <a:pPr marL="0" indent="0" algn="just">
              <a:buNone/>
            </a:pPr>
            <a:r>
              <a:rPr lang="ru-RU" sz="1600" dirty="0" smtClean="0"/>
              <a:t> При электронной закупке весь документооборот будет проходить на электронных площадках. Через ЭП участники будут подавать заявки, направлять запросы о разъяснениях документации, а заказчики – публиковать разъяснения в ЕИС, получать доступ к заявкам, формировать проекты протоколов. Работу электронной площадки обеспечит оператор. Документы заказчик, участник и оператор электронной площадки подписывают усиленной квалифицированной электронной подписью. Чтобы участвовать в закупке, участник будет </a:t>
            </a:r>
            <a:r>
              <a:rPr lang="ru-RU" sz="1600" dirty="0" err="1" smtClean="0"/>
              <a:t>аккредитовываться</a:t>
            </a:r>
            <a:r>
              <a:rPr lang="ru-RU" sz="1600" dirty="0" smtClean="0"/>
              <a:t> на ЭП. (добавлена статья 3.3 в Закон № 223-ФЗ) </a:t>
            </a:r>
            <a:br>
              <a:rPr lang="ru-RU" sz="1600" dirty="0" smtClean="0"/>
            </a:br>
            <a:r>
              <a:rPr lang="ru-RU" sz="1600" b="1" dirty="0" smtClean="0"/>
              <a:t>	</a:t>
            </a:r>
            <a:endParaRPr lang="ru-RU" sz="24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32</a:t>
            </a:fld>
            <a:endParaRPr lang="ru-RU"/>
          </a:p>
        </p:txBody>
      </p:sp>
    </p:spTree>
    <p:extLst>
      <p:ext uri="{BB962C8B-B14F-4D97-AF65-F5344CB8AC3E}">
        <p14:creationId xmlns:p14="http://schemas.microsoft.com/office/powerpoint/2010/main" val="3569307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23478"/>
            <a:ext cx="8435280" cy="576064"/>
          </a:xfrm>
        </p:spPr>
        <p:txBody>
          <a:bodyPr/>
          <a:lstStyle/>
          <a:p>
            <a:r>
              <a:rPr lang="ru-RU" sz="2400" dirty="0">
                <a:solidFill>
                  <a:srgbClr val="FF0000"/>
                </a:solidFill>
              </a:rPr>
              <a:t>Изменения ФЗ-223, вступающие в силу с 01.07.2018 года</a:t>
            </a:r>
            <a:endParaRPr lang="ru-RU" sz="2400" dirty="0"/>
          </a:p>
        </p:txBody>
      </p:sp>
      <p:sp>
        <p:nvSpPr>
          <p:cNvPr id="3" name="Объект 2"/>
          <p:cNvSpPr>
            <a:spLocks noGrp="1"/>
          </p:cNvSpPr>
          <p:nvPr>
            <p:ph idx="1"/>
          </p:nvPr>
        </p:nvSpPr>
        <p:spPr>
          <a:xfrm>
            <a:off x="457200" y="843558"/>
            <a:ext cx="8507288" cy="4104456"/>
          </a:xfrm>
        </p:spPr>
        <p:txBody>
          <a:bodyPr/>
          <a:lstStyle/>
          <a:p>
            <a:pPr marL="0" indent="0" algn="ctr">
              <a:buNone/>
            </a:pPr>
            <a:r>
              <a:rPr lang="ru-RU" sz="1800" b="1" dirty="0" smtClean="0"/>
              <a:t>Утвердили правила описания предмета закупки</a:t>
            </a:r>
          </a:p>
          <a:p>
            <a:pPr marL="0" indent="0" algn="just">
              <a:buNone/>
            </a:pPr>
            <a:r>
              <a:rPr lang="ru-RU" sz="1800" b="1" dirty="0" smtClean="0"/>
              <a:t>          </a:t>
            </a:r>
            <a:r>
              <a:rPr lang="ru-RU" sz="1600" dirty="0" smtClean="0"/>
              <a:t>Описывать объект закупки заказчики будут по правилам, которые сходны с положениями Закона № 44-ФЗ. Необходимо указать функциональные, технические, качественные и эксплуатационные характеристики товара, работы или услуги. </a:t>
            </a:r>
          </a:p>
          <a:p>
            <a:pPr marL="0" indent="0" algn="just">
              <a:buNone/>
            </a:pPr>
            <a:r>
              <a:rPr lang="ru-RU" sz="1600" dirty="0" smtClean="0"/>
              <a:t>           Нельзя будет указывать товарные знаки, знаки обслуживания, фирменные названия, патенты, полезные модели, промышленные образцы, страну происхождения товара. Исключение – нет другого способа точно описать товар. При этом необходимо использовать фразу «или эквивалент» (добавлена часть 6.1 в статью 3 Закона № 223-ФЗ).</a:t>
            </a:r>
          </a:p>
          <a:p>
            <a:pPr marL="0" indent="0" algn="ctr">
              <a:buNone/>
            </a:pPr>
            <a:r>
              <a:rPr lang="ru-RU" sz="1800" b="1" dirty="0" smtClean="0"/>
              <a:t>Изменили правила, по которым указывают НМЦД</a:t>
            </a:r>
            <a:r>
              <a:rPr lang="ru-RU" sz="1600" dirty="0" smtClean="0"/>
              <a:t> </a:t>
            </a:r>
          </a:p>
          <a:p>
            <a:pPr marL="0" indent="0" algn="just">
              <a:buNone/>
            </a:pPr>
            <a:r>
              <a:rPr lang="ru-RU" sz="1600" dirty="0" smtClean="0"/>
              <a:t>Начальную (максимальную) цену договора в извещении и документации заказчики будут указывать одним из трех способов: начальная (максимальная) цена договора (НМЦД); формула цены и максимальное значение цены договора; цена единицы товара, работы или услуги и максимальное значение цены договора.</a:t>
            </a:r>
          </a:p>
          <a:p>
            <a:pPr marL="0" indent="0" algn="just">
              <a:buNone/>
            </a:pPr>
            <a:r>
              <a:rPr lang="ru-RU" sz="1600" dirty="0" smtClean="0"/>
              <a:t>(внесены изменения в части 9 и 10 статьи 4 Закона № 223-ФЗ).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33</a:t>
            </a:fld>
            <a:endParaRPr lang="ru-RU"/>
          </a:p>
        </p:txBody>
      </p:sp>
    </p:spTree>
    <p:extLst>
      <p:ext uri="{BB962C8B-B14F-4D97-AF65-F5344CB8AC3E}">
        <p14:creationId xmlns:p14="http://schemas.microsoft.com/office/powerpoint/2010/main" val="5697528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05978"/>
            <a:ext cx="8435280" cy="493564"/>
          </a:xfrm>
        </p:spPr>
        <p:txBody>
          <a:bodyPr/>
          <a:lstStyle/>
          <a:p>
            <a:r>
              <a:rPr lang="ru-RU" sz="2400" dirty="0">
                <a:solidFill>
                  <a:srgbClr val="FF0000"/>
                </a:solidFill>
              </a:rPr>
              <a:t>Изменения ФЗ-223, вступающие в силу с 01.07.2018 года</a:t>
            </a:r>
            <a:endParaRPr lang="ru-RU" sz="2400" dirty="0"/>
          </a:p>
        </p:txBody>
      </p:sp>
      <p:sp>
        <p:nvSpPr>
          <p:cNvPr id="3" name="Содержимое 2"/>
          <p:cNvSpPr>
            <a:spLocks noGrp="1"/>
          </p:cNvSpPr>
          <p:nvPr>
            <p:ph idx="1"/>
          </p:nvPr>
        </p:nvSpPr>
        <p:spPr>
          <a:xfrm>
            <a:off x="251520" y="771550"/>
            <a:ext cx="8435280" cy="4032448"/>
          </a:xfrm>
        </p:spPr>
        <p:txBody>
          <a:bodyPr/>
          <a:lstStyle/>
          <a:p>
            <a:pPr algn="ctr">
              <a:buNone/>
            </a:pPr>
            <a:r>
              <a:rPr lang="ru-RU" sz="1800" b="1" dirty="0" smtClean="0"/>
              <a:t>	Установили требования к обеспечению заявок</a:t>
            </a:r>
          </a:p>
          <a:p>
            <a:pPr algn="just"/>
            <a:r>
              <a:rPr lang="ru-RU" sz="1600" dirty="0" smtClean="0"/>
              <a:t> Если заказчик требует обеспечить заявку, то условия необходимо написать в извещении и документации. Как обеспечить заявку, заказчик пропишет в положении о закупке. Это могут быть денежный залог, банковская гарантия и другие способы по Гражданскому кодексу. Участник сам выбирает способ из тех, которые установил заказчик. Кроме банковской гарантии и залога, обеспечить обязательства возможно неустойкой, удержанием вещи, поручительством, задатком, обеспечительным платежом или другим способом (п. 1 ст. 329 ГК).</a:t>
            </a:r>
          </a:p>
          <a:p>
            <a:pPr algn="just"/>
            <a:endParaRPr lang="ru-RU" sz="1600" dirty="0" smtClean="0"/>
          </a:p>
          <a:p>
            <a:pPr algn="just"/>
            <a:r>
              <a:rPr lang="ru-RU" sz="1600" dirty="0" smtClean="0"/>
              <a:t>Установить обеспечение заказчик вправе, если начальная (максимальная) цена договора превышает 5 </a:t>
            </a:r>
            <a:r>
              <a:rPr lang="ru-RU" sz="1600" dirty="0" err="1" smtClean="0"/>
              <a:t>млн</a:t>
            </a:r>
            <a:r>
              <a:rPr lang="ru-RU" sz="1600" dirty="0" smtClean="0"/>
              <a:t> руб. Размер обеспечения заявки не должен превышать 5 процентов НМЦД. Заказчик не вернет обеспечение, если победитель закупки не заключит договор или не предоставит обеспечение договора (если оно предусмотрено извещением). (добавлена статья 3.2 в Закон № 223-ФЗ).</a:t>
            </a:r>
            <a:br>
              <a:rPr lang="ru-RU" sz="1600" dirty="0" smtClean="0"/>
            </a:br>
            <a:r>
              <a:rPr lang="ru-RU" sz="1600" dirty="0" smtClean="0"/>
              <a:t/>
            </a:r>
            <a:br>
              <a:rPr lang="ru-RU" sz="1600" dirty="0" smtClean="0"/>
            </a:br>
            <a:endParaRPr lang="ru-RU" sz="1600" dirty="0" smtClean="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34</a:t>
            </a:fld>
            <a:endParaRPr lang="ru-R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507288" cy="627534"/>
          </a:xfrm>
        </p:spPr>
        <p:txBody>
          <a:bodyPr/>
          <a:lstStyle/>
          <a:p>
            <a:r>
              <a:rPr lang="ru-RU" sz="2400" dirty="0" smtClean="0">
                <a:solidFill>
                  <a:srgbClr val="FF0000"/>
                </a:solidFill>
              </a:rPr>
              <a:t>Изменения ФЗ-223, вступающие в силу с 01.07.2018 года</a:t>
            </a:r>
            <a:endParaRPr lang="ru-RU" sz="2400" dirty="0"/>
          </a:p>
        </p:txBody>
      </p:sp>
      <p:sp>
        <p:nvSpPr>
          <p:cNvPr id="3" name="Содержимое 2"/>
          <p:cNvSpPr>
            <a:spLocks noGrp="1"/>
          </p:cNvSpPr>
          <p:nvPr>
            <p:ph idx="1"/>
          </p:nvPr>
        </p:nvSpPr>
        <p:spPr>
          <a:xfrm>
            <a:off x="457200" y="843558"/>
            <a:ext cx="8507288" cy="4032447"/>
          </a:xfrm>
        </p:spPr>
        <p:txBody>
          <a:bodyPr/>
          <a:lstStyle/>
          <a:p>
            <a:pPr algn="ctr">
              <a:buNone/>
            </a:pPr>
            <a:r>
              <a:rPr lang="ru-RU" sz="1800" b="1" dirty="0" smtClean="0"/>
              <a:t>Изменили сведения в извещении и документации.</a:t>
            </a:r>
          </a:p>
          <a:p>
            <a:pPr algn="just"/>
            <a:r>
              <a:rPr lang="ru-RU" sz="1600" dirty="0" smtClean="0"/>
              <a:t> К сведениям, которые заказчик будет обязан указать в извещении с 1 июля 2018 года, добавили: </a:t>
            </a:r>
          </a:p>
          <a:p>
            <a:pPr algn="just">
              <a:buNone/>
            </a:pPr>
            <a:r>
              <a:rPr lang="ru-RU" sz="1600" dirty="0" smtClean="0"/>
              <a:t>	- адрес электронной площадки при конкурентной закупке; </a:t>
            </a:r>
          </a:p>
          <a:p>
            <a:pPr algn="just">
              <a:buNone/>
            </a:pPr>
            <a:r>
              <a:rPr lang="ru-RU" sz="1600" dirty="0" smtClean="0"/>
              <a:t>	- срок и порядок подачи заявок на закупку; </a:t>
            </a:r>
          </a:p>
          <a:p>
            <a:pPr algn="just">
              <a:buNone/>
            </a:pPr>
            <a:r>
              <a:rPr lang="ru-RU" sz="1600" dirty="0" smtClean="0"/>
              <a:t>	- порядок, в котором заказчик подводит итоги закупки (этапов закупки); </a:t>
            </a:r>
          </a:p>
          <a:p>
            <a:pPr algn="just">
              <a:buNone/>
            </a:pPr>
            <a:r>
              <a:rPr lang="ru-RU" sz="1600" dirty="0" smtClean="0"/>
              <a:t>	- описание объекта закупки согласно установленным правилам.</a:t>
            </a:r>
          </a:p>
          <a:p>
            <a:pPr algn="just"/>
            <a:r>
              <a:rPr lang="ru-RU" sz="1600" dirty="0" smtClean="0"/>
              <a:t>Изменили содержание документации. Заказчики дополнительно будут указывать: требования к участникам и субподрядчикам при закупке работ по проектированию, строительству, модернизации и ремонту особо опасных, технически сложных объектов капстроительства и продукции, которая связана с использованием атомной энергии; описание предмета закупки.</a:t>
            </a:r>
          </a:p>
          <a:p>
            <a:pPr algn="just"/>
            <a:r>
              <a:rPr lang="ru-RU" sz="1600" dirty="0" smtClean="0"/>
              <a:t>Кроме того, в извещение и документацию необходимо включить правила расчета НМЦД. (внесены изменения в части 9 и 10 статьи 4 Закона № 223-ФЗ).</a:t>
            </a:r>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35</a:t>
            </a:fld>
            <a:endParaRPr lang="ru-R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507288" cy="771550"/>
          </a:xfrm>
        </p:spPr>
        <p:txBody>
          <a:bodyPr/>
          <a:lstStyle/>
          <a:p>
            <a:r>
              <a:rPr lang="ru-RU" sz="2400" dirty="0" smtClean="0">
                <a:solidFill>
                  <a:srgbClr val="FF0000"/>
                </a:solidFill>
              </a:rPr>
              <a:t>Изменения ФЗ-223, вступающие в силу с 01.07.2018 года</a:t>
            </a:r>
            <a:endParaRPr lang="ru-RU" sz="2400" dirty="0"/>
          </a:p>
        </p:txBody>
      </p:sp>
      <p:sp>
        <p:nvSpPr>
          <p:cNvPr id="3" name="Содержимое 2"/>
          <p:cNvSpPr>
            <a:spLocks noGrp="1"/>
          </p:cNvSpPr>
          <p:nvPr>
            <p:ph idx="1"/>
          </p:nvPr>
        </p:nvSpPr>
        <p:spPr>
          <a:xfrm>
            <a:off x="457200" y="843558"/>
            <a:ext cx="8229600" cy="3960440"/>
          </a:xfrm>
        </p:spPr>
        <p:txBody>
          <a:bodyPr/>
          <a:lstStyle/>
          <a:p>
            <a:pPr algn="ctr">
              <a:buNone/>
            </a:pPr>
            <a:r>
              <a:rPr lang="ru-RU" sz="1600" dirty="0" smtClean="0"/>
              <a:t>	И</a:t>
            </a:r>
            <a:r>
              <a:rPr lang="ru-RU" sz="1800" b="1" dirty="0" smtClean="0"/>
              <a:t>зменили сроки публикации извещений</a:t>
            </a:r>
          </a:p>
          <a:p>
            <a:pPr algn="just"/>
            <a:r>
              <a:rPr lang="ru-RU" sz="1600" dirty="0" smtClean="0"/>
              <a:t> Сроки, в которые заказчики будут публиковать извещение в ЕИС, зависят от способа закупки. Отсчитывать срок необходимо с даты публикации извещения до даты, когда завершается прием заявок, а при запросе предложений – когда проведен запрос. </a:t>
            </a:r>
          </a:p>
          <a:p>
            <a:pPr algn="just"/>
            <a:r>
              <a:rPr lang="ru-RU" sz="1600" dirty="0" smtClean="0"/>
              <a:t>Сроки для закупок у МСП и для закупок на общих основаниях отличаются.</a:t>
            </a:r>
          </a:p>
          <a:p>
            <a:pPr algn="just"/>
            <a:r>
              <a:rPr lang="ru-RU" sz="1600" dirty="0" smtClean="0"/>
              <a:t>Минимальный срок при общих закупках: </a:t>
            </a:r>
          </a:p>
          <a:p>
            <a:pPr algn="just">
              <a:buNone/>
            </a:pPr>
            <a:r>
              <a:rPr lang="ru-RU" sz="1600" dirty="0" smtClean="0"/>
              <a:t>	- конкурс, аукцион - 15 календарных дней;  </a:t>
            </a:r>
          </a:p>
          <a:p>
            <a:pPr algn="just">
              <a:buNone/>
            </a:pPr>
            <a:r>
              <a:rPr lang="ru-RU" sz="1600" dirty="0" smtClean="0"/>
              <a:t>	- Запрос предложение – 7 рабочих дней;</a:t>
            </a:r>
          </a:p>
          <a:p>
            <a:pPr algn="just">
              <a:buNone/>
            </a:pPr>
            <a:r>
              <a:rPr lang="ru-RU" sz="1600" dirty="0" smtClean="0"/>
              <a:t>	- Запрос котировок- 5 рабочих дней.</a:t>
            </a:r>
          </a:p>
          <a:p>
            <a:pPr algn="just"/>
            <a:r>
              <a:rPr lang="ru-RU" sz="1600" dirty="0" smtClean="0"/>
              <a:t>Минимальный срок при закупках у МСП:</a:t>
            </a:r>
          </a:p>
          <a:p>
            <a:pPr algn="just">
              <a:buNone/>
            </a:pPr>
            <a:r>
              <a:rPr lang="ru-RU" sz="1600" dirty="0" smtClean="0"/>
              <a:t>	- Конкурс, Аукцион - семь календарных дней при НМЦД до 30 </a:t>
            </a:r>
            <a:r>
              <a:rPr lang="ru-RU" sz="1600" dirty="0" err="1" smtClean="0"/>
              <a:t>млн</a:t>
            </a:r>
            <a:r>
              <a:rPr lang="ru-RU" sz="1600" dirty="0" smtClean="0"/>
              <a:t> руб., </a:t>
            </a:r>
          </a:p>
          <a:p>
            <a:pPr algn="just">
              <a:buNone/>
            </a:pPr>
            <a:r>
              <a:rPr lang="ru-RU" sz="1600" dirty="0" smtClean="0"/>
              <a:t>15 календарных дней при НМЦД выше 30 </a:t>
            </a:r>
            <a:r>
              <a:rPr lang="ru-RU" sz="1600" dirty="0" err="1" smtClean="0"/>
              <a:t>млн</a:t>
            </a:r>
            <a:r>
              <a:rPr lang="ru-RU" sz="1600" dirty="0" smtClean="0"/>
              <a:t> руб.</a:t>
            </a:r>
            <a:br>
              <a:rPr lang="ru-RU" sz="1600" dirty="0" smtClean="0"/>
            </a:br>
            <a:r>
              <a:rPr lang="ru-RU" sz="1600" dirty="0" smtClean="0"/>
              <a:t/>
            </a:r>
            <a:br>
              <a:rPr lang="ru-RU" sz="1600" dirty="0" smtClean="0"/>
            </a:br>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36</a:t>
            </a:fld>
            <a:endParaRPr lang="ru-R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91264" cy="627534"/>
          </a:xfrm>
        </p:spPr>
        <p:txBody>
          <a:bodyPr/>
          <a:lstStyle/>
          <a:p>
            <a:r>
              <a:rPr lang="ru-RU" sz="2400" dirty="0" smtClean="0">
                <a:solidFill>
                  <a:srgbClr val="FF0000"/>
                </a:solidFill>
              </a:rPr>
              <a:t>Изменения ФЗ-223, вступающие в силу с 01.07.2018</a:t>
            </a:r>
            <a:endParaRPr lang="ru-RU" sz="2400" dirty="0"/>
          </a:p>
        </p:txBody>
      </p:sp>
      <p:sp>
        <p:nvSpPr>
          <p:cNvPr id="3" name="Содержимое 2"/>
          <p:cNvSpPr>
            <a:spLocks noGrp="1"/>
          </p:cNvSpPr>
          <p:nvPr>
            <p:ph idx="1"/>
          </p:nvPr>
        </p:nvSpPr>
        <p:spPr>
          <a:xfrm>
            <a:off x="457200" y="915566"/>
            <a:ext cx="8229600" cy="3679057"/>
          </a:xfrm>
        </p:spPr>
        <p:txBody>
          <a:bodyPr/>
          <a:lstStyle/>
          <a:p>
            <a:pPr algn="just"/>
            <a:endParaRPr lang="ru-RU" sz="1600" dirty="0" smtClean="0"/>
          </a:p>
          <a:p>
            <a:pPr algn="just"/>
            <a:r>
              <a:rPr lang="ru-RU" sz="1600" dirty="0" smtClean="0"/>
              <a:t>Сейчас заказчик должен дать участникам не менее 20 календарных дней, чтобы подать заявки. Правило действует только для конкурса и аукциона. Сроки для конкурентных закупок, которые не являются торгами, заказчик устанавливает в положении (ч. 2 ст. 3 Закона № 223-ФЗ). </a:t>
            </a:r>
            <a:br>
              <a:rPr lang="ru-RU" sz="1600" dirty="0" smtClean="0"/>
            </a:br>
            <a:endParaRPr lang="ru-RU" sz="1600" dirty="0" smtClean="0"/>
          </a:p>
          <a:p>
            <a:pPr algn="ctr">
              <a:buNone/>
            </a:pPr>
            <a:r>
              <a:rPr lang="ru-RU" sz="1600" b="1" dirty="0" smtClean="0"/>
              <a:t>Установили требования к содержанию протоколов</a:t>
            </a:r>
          </a:p>
          <a:p>
            <a:pPr algn="just"/>
            <a:r>
              <a:rPr lang="ru-RU" sz="1600" dirty="0" smtClean="0"/>
              <a:t>Заказчики будут составлять два вида протоколов: по каждому этапу закупки и по результатам выбора поставщика (итоговый протокол).</a:t>
            </a:r>
            <a:br>
              <a:rPr lang="ru-RU" sz="1600" dirty="0" smtClean="0"/>
            </a:br>
            <a:r>
              <a:rPr lang="ru-RU" sz="1600" dirty="0" smtClean="0"/>
              <a:t>(добавлена статья 3.2 в Закон № 223-ФЗ). </a:t>
            </a:r>
            <a:br>
              <a:rPr lang="ru-RU" sz="1600" dirty="0" smtClean="0"/>
            </a:br>
            <a:r>
              <a:rPr lang="ru-RU" sz="1600" dirty="0" smtClean="0"/>
              <a:t/>
            </a:r>
            <a:br>
              <a:rPr lang="ru-RU" sz="1600" dirty="0" smtClean="0"/>
            </a:br>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37</a:t>
            </a:fld>
            <a:endParaRPr lang="ru-R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7534"/>
          </a:xfrm>
        </p:spPr>
        <p:txBody>
          <a:bodyPr/>
          <a:lstStyle/>
          <a:p>
            <a:r>
              <a:rPr lang="ru-RU" sz="2000" dirty="0">
                <a:solidFill>
                  <a:srgbClr val="FF0000"/>
                </a:solidFill>
              </a:rPr>
              <a:t>Изменения ФЗ-223, вступающие в силу с 01.07.2018 года</a:t>
            </a:r>
            <a:endParaRPr lang="ru-RU" sz="2400" dirty="0"/>
          </a:p>
        </p:txBody>
      </p:sp>
      <p:sp>
        <p:nvSpPr>
          <p:cNvPr id="3" name="Объект 2"/>
          <p:cNvSpPr>
            <a:spLocks noGrp="1"/>
          </p:cNvSpPr>
          <p:nvPr>
            <p:ph idx="1"/>
          </p:nvPr>
        </p:nvSpPr>
        <p:spPr>
          <a:xfrm>
            <a:off x="457200" y="843558"/>
            <a:ext cx="8229600" cy="3751065"/>
          </a:xfrm>
        </p:spPr>
        <p:txBody>
          <a:bodyPr/>
          <a:lstStyle/>
          <a:p>
            <a:pPr marL="0" indent="0" algn="ctr">
              <a:buNone/>
            </a:pPr>
            <a:r>
              <a:rPr lang="ru-RU" sz="1600" b="1" dirty="0" smtClean="0"/>
              <a:t>	Определили порядок заключения договора</a:t>
            </a:r>
          </a:p>
          <a:p>
            <a:pPr algn="just"/>
            <a:r>
              <a:rPr lang="ru-RU" sz="1600" dirty="0" smtClean="0"/>
              <a:t>Стороны будут заключать договор </a:t>
            </a:r>
            <a:r>
              <a:rPr lang="ru-RU" sz="1600" dirty="0" smtClean="0">
                <a:solidFill>
                  <a:srgbClr val="008080"/>
                </a:solidFill>
              </a:rPr>
              <a:t>не раньше чем через 10</a:t>
            </a:r>
            <a:r>
              <a:rPr lang="ru-RU" sz="1600" dirty="0" smtClean="0"/>
              <a:t> и не позднее чем </a:t>
            </a:r>
            <a:r>
              <a:rPr lang="ru-RU" sz="1600" dirty="0" smtClean="0">
                <a:solidFill>
                  <a:srgbClr val="008080"/>
                </a:solidFill>
              </a:rPr>
              <a:t>через 20 календарных дней </a:t>
            </a:r>
            <a:r>
              <a:rPr lang="ru-RU" sz="1600" dirty="0" smtClean="0"/>
              <a:t>с даты, когда заказчик опубликовал в ЕИС итоговый протокол. Другой срок действует, если участник обжаловал закупку в ФАС или если заказчику необходимо одобрение органа управления. В этом случае договор стороны подписывают не позднее чем через </a:t>
            </a:r>
            <a:r>
              <a:rPr lang="ru-RU" sz="1600" dirty="0" smtClean="0">
                <a:solidFill>
                  <a:srgbClr val="008080"/>
                </a:solidFill>
              </a:rPr>
              <a:t>пять рабочих дней с даты</a:t>
            </a:r>
            <a:r>
              <a:rPr lang="ru-RU" sz="1600" dirty="0" smtClean="0"/>
              <a:t>, когда заказчик получил одобрение или антимонопольный орган вынес решение. По итогам конкурентной закупки заказчик сможет заключить договоры с несколькими участниками в случаях, которые предусмотрел в положении о закупке. Например, договор с несколькими подрядчиками на научно-исследовательские работы. (добавлена статья 3.2 в Закон № 223-ФЗ).</a:t>
            </a:r>
            <a:br>
              <a:rPr lang="ru-RU" sz="1600" dirty="0" smtClean="0"/>
            </a:br>
            <a:r>
              <a:rPr lang="ru-RU" sz="1600" dirty="0" smtClean="0"/>
              <a:t/>
            </a:r>
            <a:br>
              <a:rPr lang="ru-RU" sz="1600" dirty="0" smtClean="0"/>
            </a:br>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38</a:t>
            </a:fld>
            <a:endParaRPr lang="ru-RU"/>
          </a:p>
        </p:txBody>
      </p:sp>
    </p:spTree>
    <p:extLst>
      <p:ext uri="{BB962C8B-B14F-4D97-AF65-F5344CB8AC3E}">
        <p14:creationId xmlns:p14="http://schemas.microsoft.com/office/powerpoint/2010/main" val="37721694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507288" cy="771550"/>
          </a:xfrm>
        </p:spPr>
        <p:txBody>
          <a:bodyPr/>
          <a:lstStyle/>
          <a:p>
            <a:r>
              <a:rPr lang="ru-RU" sz="2400" dirty="0">
                <a:solidFill>
                  <a:srgbClr val="FF0000"/>
                </a:solidFill>
              </a:rPr>
              <a:t>Изменения ФЗ-223, вступающие в силу с 01.07.2018 года</a:t>
            </a:r>
            <a:endParaRPr lang="ru-RU" sz="2400" dirty="0"/>
          </a:p>
        </p:txBody>
      </p:sp>
      <p:sp>
        <p:nvSpPr>
          <p:cNvPr id="3" name="Объект 2"/>
          <p:cNvSpPr>
            <a:spLocks noGrp="1"/>
          </p:cNvSpPr>
          <p:nvPr>
            <p:ph idx="1"/>
          </p:nvPr>
        </p:nvSpPr>
        <p:spPr/>
        <p:txBody>
          <a:bodyPr/>
          <a:lstStyle/>
          <a:p>
            <a:pPr marL="0" indent="0" algn="ctr">
              <a:buNone/>
            </a:pPr>
            <a:r>
              <a:rPr lang="ru-RU" sz="1600" b="1" dirty="0" smtClean="0"/>
              <a:t>	Отчетность при закупках </a:t>
            </a:r>
          </a:p>
          <a:p>
            <a:pPr algn="just"/>
            <a:r>
              <a:rPr lang="ru-RU" sz="1600" dirty="0" smtClean="0"/>
              <a:t>С 1 июля 2018 года не нужно публиковать ежемесячные отчеты о закупках у субъектов малого и среднего бизнеса. В ЕИС заказчики размещают сведения о количестве и стоимости договоров по результатам всех закупок, закупок у единственного поставщика, а также договоров с единственным поставщиком по результатам несостоявшейся закупки. (внесены изменения в часть 19 статьи 4 Закона № 223-ФЗ).</a:t>
            </a:r>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39</a:t>
            </a:fld>
            <a:endParaRPr lang="ru-RU"/>
          </a:p>
        </p:txBody>
      </p:sp>
    </p:spTree>
    <p:extLst>
      <p:ext uri="{BB962C8B-B14F-4D97-AF65-F5344CB8AC3E}">
        <p14:creationId xmlns:p14="http://schemas.microsoft.com/office/powerpoint/2010/main" val="1524044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4" name="Picture 2" descr="C:\Documents and Settings\OTsigankov\Рабочий стол\Презентация\reklama.bmp"/>
          <p:cNvPicPr>
            <a:picLocks noChangeAspect="1" noChangeArrowheads="1"/>
          </p:cNvPicPr>
          <p:nvPr/>
        </p:nvPicPr>
        <p:blipFill>
          <a:blip r:embed="rId3" cstate="print"/>
          <a:srcRect/>
          <a:stretch>
            <a:fillRect/>
          </a:stretch>
        </p:blipFill>
        <p:spPr bwMode="auto">
          <a:xfrm>
            <a:off x="179512" y="915566"/>
            <a:ext cx="1919288" cy="2118122"/>
          </a:xfrm>
          <a:prstGeom prst="rect">
            <a:avLst/>
          </a:prstGeom>
          <a:noFill/>
          <a:ln w="9525">
            <a:noFill/>
            <a:miter lim="800000"/>
            <a:headEnd/>
            <a:tailEnd/>
          </a:ln>
        </p:spPr>
      </p:pic>
      <p:sp>
        <p:nvSpPr>
          <p:cNvPr id="15" name="Прямоугольник 14"/>
          <p:cNvSpPr/>
          <p:nvPr/>
        </p:nvSpPr>
        <p:spPr>
          <a:xfrm>
            <a:off x="0" y="0"/>
            <a:ext cx="9144000" cy="452438"/>
          </a:xfrm>
          <a:prstGeom prst="rect">
            <a:avLst/>
          </a:prstGeom>
          <a:solidFill>
            <a:schemeClr val="accent5">
              <a:lumMod val="50000"/>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2292" name="Номер слайда 9"/>
          <p:cNvSpPr>
            <a:spLocks noGrp="1"/>
          </p:cNvSpPr>
          <p:nvPr>
            <p:ph type="sldNum" sz="quarter" idx="10"/>
          </p:nvPr>
        </p:nvSpPr>
        <p:spPr>
          <a:xfrm>
            <a:off x="7010400" y="4914900"/>
            <a:ext cx="2133600" cy="228600"/>
          </a:xfrm>
          <a:noFill/>
        </p:spPr>
        <p:txBody>
          <a:bodyPr/>
          <a:lstStyle/>
          <a:p>
            <a:r>
              <a:rPr lang="ru-RU" dirty="0" smtClean="0">
                <a:latin typeface="Arial" pitchFamily="34" charset="0"/>
                <a:ea typeface="MS PGothic" pitchFamily="34" charset="-128"/>
              </a:rPr>
              <a:t>5</a:t>
            </a:r>
          </a:p>
          <a:p>
            <a:endParaRPr lang="ru-RU" dirty="0" smtClean="0">
              <a:latin typeface="Arial" pitchFamily="34" charset="0"/>
              <a:ea typeface="MS PGothic" pitchFamily="34" charset="-128"/>
            </a:endParaRPr>
          </a:p>
        </p:txBody>
      </p:sp>
      <p:sp>
        <p:nvSpPr>
          <p:cNvPr id="12293" name="Заголовок 6"/>
          <p:cNvSpPr>
            <a:spLocks noGrp="1"/>
          </p:cNvSpPr>
          <p:nvPr>
            <p:ph type="title"/>
          </p:nvPr>
        </p:nvSpPr>
        <p:spPr>
          <a:xfrm>
            <a:off x="179512" y="-29766"/>
            <a:ext cx="8856984" cy="482204"/>
          </a:xfrm>
        </p:spPr>
        <p:txBody>
          <a:bodyPr/>
          <a:lstStyle/>
          <a:p>
            <a:r>
              <a:rPr lang="ru-RU" sz="1400" b="1" dirty="0" smtClean="0">
                <a:solidFill>
                  <a:schemeClr val="bg1"/>
                </a:solidFill>
              </a:rPr>
              <a:t>РАССМОТРЕНИЕ  ЖАЛОБ О НАРУШЕНИИ ЗАКОНА О КОНТРАКТНОЙ СИСТЕМЕ  в 2017 и 2018 </a:t>
            </a:r>
            <a:r>
              <a:rPr lang="ru-RU" sz="1400" b="1" dirty="0" err="1" smtClean="0">
                <a:solidFill>
                  <a:schemeClr val="bg1"/>
                </a:solidFill>
              </a:rPr>
              <a:t>гг</a:t>
            </a:r>
            <a:endParaRPr lang="ru-RU" sz="1400" dirty="0" smtClean="0"/>
          </a:p>
        </p:txBody>
      </p:sp>
      <p:graphicFrame>
        <p:nvGraphicFramePr>
          <p:cNvPr id="7" name="Диаграмма 5"/>
          <p:cNvGraphicFramePr>
            <a:graphicFrameLocks/>
          </p:cNvGraphicFramePr>
          <p:nvPr>
            <p:extLst>
              <p:ext uri="{D42A27DB-BD31-4B8C-83A1-F6EECF244321}">
                <p14:modId xmlns:p14="http://schemas.microsoft.com/office/powerpoint/2010/main" val="2968919126"/>
              </p:ext>
            </p:extLst>
          </p:nvPr>
        </p:nvGraphicFramePr>
        <p:xfrm>
          <a:off x="215425" y="699542"/>
          <a:ext cx="8786813" cy="412551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435280" cy="699542"/>
          </a:xfrm>
        </p:spPr>
        <p:txBody>
          <a:bodyPr/>
          <a:lstStyle/>
          <a:p>
            <a:r>
              <a:rPr lang="ru-RU" sz="2400" dirty="0">
                <a:solidFill>
                  <a:srgbClr val="FF0000"/>
                </a:solidFill>
              </a:rPr>
              <a:t>Изменения ФЗ-223, вступающие в силу с 01.07.2018 года</a:t>
            </a:r>
            <a:endParaRPr lang="ru-RU" sz="2400" dirty="0"/>
          </a:p>
        </p:txBody>
      </p:sp>
      <p:sp>
        <p:nvSpPr>
          <p:cNvPr id="3" name="Содержимое 2"/>
          <p:cNvSpPr>
            <a:spLocks noGrp="1"/>
          </p:cNvSpPr>
          <p:nvPr>
            <p:ph idx="1"/>
          </p:nvPr>
        </p:nvSpPr>
        <p:spPr>
          <a:xfrm>
            <a:off x="251520" y="771550"/>
            <a:ext cx="8712968" cy="4032447"/>
          </a:xfrm>
        </p:spPr>
        <p:txBody>
          <a:bodyPr/>
          <a:lstStyle/>
          <a:p>
            <a:pPr marL="0" indent="0" algn="ctr">
              <a:buNone/>
            </a:pPr>
            <a:r>
              <a:rPr lang="ru-RU" sz="1600" b="1" dirty="0" smtClean="0"/>
              <a:t>	Порядок судебного обжалования </a:t>
            </a:r>
          </a:p>
          <a:p>
            <a:pPr algn="just"/>
            <a:r>
              <a:rPr lang="ru-RU" sz="1600" dirty="0" smtClean="0"/>
              <a:t>Участник вправе обжаловать в суде любые действия заказчика. Корпорация МСП, региональные органы власти и созданные ими организации смогут </a:t>
            </a:r>
            <a:r>
              <a:rPr lang="ru-RU" sz="1600" dirty="0" smtClean="0">
                <a:solidFill>
                  <a:srgbClr val="008080"/>
                </a:solidFill>
              </a:rPr>
              <a:t>подать жалобу, только если заказчик: </a:t>
            </a:r>
          </a:p>
          <a:p>
            <a:pPr algn="just"/>
            <a:r>
              <a:rPr lang="ru-RU" sz="1600" dirty="0" smtClean="0"/>
              <a:t>проводит закупку с нарушением Закона № 223-ФЗ или положения о закупке;</a:t>
            </a:r>
          </a:p>
          <a:p>
            <a:pPr algn="just"/>
            <a:r>
              <a:rPr lang="ru-RU" sz="1600" dirty="0" smtClean="0"/>
              <a:t>предъявил к участникам требования, которые не предусмотрел закупочной документацией; </a:t>
            </a:r>
          </a:p>
          <a:p>
            <a:pPr algn="just"/>
            <a:r>
              <a:rPr lang="ru-RU" sz="1600" dirty="0" smtClean="0"/>
              <a:t>не утвердил и не опубликовал в ЕИС положение о закупке и провел закупку не по правилам Закона № 44-ФЗ; </a:t>
            </a:r>
          </a:p>
          <a:p>
            <a:pPr algn="just"/>
            <a:r>
              <a:rPr lang="ru-RU" sz="1600" dirty="0" smtClean="0"/>
              <a:t>не опубликовал в ЕИС годовой отчет о закупках у МСП или разместил недостоверные сведения.</a:t>
            </a:r>
          </a:p>
          <a:p>
            <a:pPr algn="just"/>
            <a:r>
              <a:rPr lang="ru-RU" sz="1600" dirty="0" smtClean="0">
                <a:solidFill>
                  <a:srgbClr val="008080"/>
                </a:solidFill>
              </a:rPr>
              <a:t>Введут новое основание для жалобы в ФАС – нарушение Закона № 223-ФЗ оператором электронной площадки. Обратиться в антимонопольный орган по этому основанию вправе только участник закупки. (внесены изменения в часть 9 статьи 3 Закона № 223-ФЗ.)</a:t>
            </a:r>
            <a:endParaRPr lang="ru-RU" sz="1600" dirty="0">
              <a:solidFill>
                <a:srgbClr val="008080"/>
              </a:solidFill>
            </a:endParaRP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40</a:t>
            </a:fld>
            <a:endParaRPr lang="ru-RU"/>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b="1" dirty="0" smtClean="0">
                <a:solidFill>
                  <a:srgbClr val="C00000"/>
                </a:solidFill>
              </a:rPr>
              <a:t>Изменения ФЗ-44 в части ведения реестра недобросовестных поставщиков</a:t>
            </a:r>
            <a:r>
              <a:rPr lang="ru-RU" dirty="0" smtClean="0"/>
              <a:t/>
            </a:r>
            <a:br>
              <a:rPr lang="ru-RU" dirty="0" smtClean="0"/>
            </a:br>
            <a:endParaRPr lang="ru-RU" dirty="0"/>
          </a:p>
        </p:txBody>
      </p:sp>
      <p:sp>
        <p:nvSpPr>
          <p:cNvPr id="3" name="Объект 2"/>
          <p:cNvSpPr>
            <a:spLocks noGrp="1"/>
          </p:cNvSpPr>
          <p:nvPr>
            <p:ph idx="1"/>
          </p:nvPr>
        </p:nvSpPr>
        <p:spPr>
          <a:xfrm>
            <a:off x="457200" y="843558"/>
            <a:ext cx="8229600" cy="3751065"/>
          </a:xfrm>
        </p:spPr>
        <p:txBody>
          <a:bodyPr/>
          <a:lstStyle/>
          <a:p>
            <a:pPr algn="ctr"/>
            <a:endParaRPr lang="ru-RU" sz="1800" dirty="0" smtClean="0"/>
          </a:p>
          <a:p>
            <a:pPr marL="0" indent="0" algn="ctr">
              <a:buNone/>
            </a:pPr>
            <a:r>
              <a:rPr lang="ru-RU" sz="1800" dirty="0" smtClean="0"/>
              <a:t>Обращение Заказчика о включении лица в РНП направляется в антимонопольный орган </a:t>
            </a:r>
            <a:r>
              <a:rPr lang="ru-RU" sz="1800" b="1" dirty="0" smtClean="0">
                <a:solidFill>
                  <a:srgbClr val="FF0000"/>
                </a:solidFill>
              </a:rPr>
              <a:t>вне зависимости от заключения контракта со следующим участником   </a:t>
            </a:r>
            <a:r>
              <a:rPr lang="ru-RU" sz="1800" dirty="0" smtClean="0"/>
              <a:t>(с </a:t>
            </a:r>
            <a:r>
              <a:rPr lang="ru-RU" sz="1800" dirty="0"/>
              <a:t>участником закупки, с которым </a:t>
            </a:r>
            <a:r>
              <a:rPr lang="ru-RU" sz="1800" dirty="0" smtClean="0"/>
              <a:t>заключается </a:t>
            </a:r>
            <a:r>
              <a:rPr lang="ru-RU" sz="1800" dirty="0"/>
              <a:t>контракт при уклонении победителя определения </a:t>
            </a:r>
            <a:r>
              <a:rPr lang="ru-RU" sz="1800" dirty="0" smtClean="0"/>
              <a:t>поставщика)</a:t>
            </a:r>
          </a:p>
          <a:p>
            <a:pPr marL="0" indent="0" algn="ctr">
              <a:buNone/>
            </a:pPr>
            <a:endParaRPr lang="ru-RU" sz="1800" dirty="0" smtClean="0"/>
          </a:p>
          <a:p>
            <a:pPr marL="0" indent="0" algn="ctr">
              <a:buNone/>
            </a:pPr>
            <a:endParaRPr lang="ru-RU" sz="1800" dirty="0"/>
          </a:p>
          <a:p>
            <a:pPr marL="0" indent="0" algn="ctr">
              <a:buNone/>
            </a:pPr>
            <a:r>
              <a:rPr lang="ru-RU" sz="1800" dirty="0" smtClean="0">
                <a:latin typeface="Times New Roman"/>
                <a:ea typeface="Times New Roman"/>
                <a:cs typeface="Times New Roman"/>
              </a:rPr>
              <a:t> </a:t>
            </a:r>
            <a:r>
              <a:rPr lang="ru-RU" sz="1800" dirty="0">
                <a:latin typeface="Times New Roman"/>
                <a:ea typeface="Times New Roman"/>
                <a:cs typeface="Times New Roman"/>
              </a:rPr>
              <a:t>Т</a:t>
            </a:r>
            <a:r>
              <a:rPr lang="ru-RU" sz="1800" dirty="0" smtClean="0">
                <a:latin typeface="Times New Roman"/>
                <a:ea typeface="Times New Roman"/>
                <a:cs typeface="Times New Roman"/>
              </a:rPr>
              <a:t>акже обращаем </a:t>
            </a:r>
            <a:r>
              <a:rPr lang="ru-RU" sz="1800" dirty="0">
                <a:latin typeface="Times New Roman"/>
                <a:ea typeface="Times New Roman"/>
                <a:cs typeface="Times New Roman"/>
              </a:rPr>
              <a:t>внимание заказчиков на необходимость строгого соблюдения требований ФЗ-44 в части сроков и процедур одностороннего отказа от исполнения контракта. Формальное несоблюдение заказчиком требований ФЗ-44 делает невозможным включение лица в РНП.</a:t>
            </a:r>
            <a:endParaRPr lang="ru-RU" sz="18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41</a:t>
            </a:fld>
            <a:endParaRPr lang="ru-RU"/>
          </a:p>
        </p:txBody>
      </p:sp>
    </p:spTree>
    <p:extLst>
      <p:ext uri="{BB962C8B-B14F-4D97-AF65-F5344CB8AC3E}">
        <p14:creationId xmlns:p14="http://schemas.microsoft.com/office/powerpoint/2010/main" val="39459303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00048"/>
          </a:xfrm>
        </p:spPr>
        <p:txBody>
          <a:bodyPr/>
          <a:lstStyle/>
          <a:p>
            <a:r>
              <a:rPr lang="ru-RU" sz="2400" b="1" dirty="0" smtClean="0">
                <a:solidFill>
                  <a:schemeClr val="bg1"/>
                </a:solidFill>
              </a:rPr>
              <a:t>Реестр недобросовестных поставщиков</a:t>
            </a:r>
            <a:endParaRPr lang="ru-RU" sz="2400" b="1" dirty="0">
              <a:solidFill>
                <a:schemeClr val="bg1"/>
              </a:solidFill>
            </a:endParaRP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42</a:t>
            </a:fld>
            <a:endParaRPr lang="ru-RU"/>
          </a:p>
        </p:txBody>
      </p:sp>
      <p:pic>
        <p:nvPicPr>
          <p:cNvPr id="5" name="Содержимое 4" descr="рнп.jpg"/>
          <p:cNvPicPr>
            <a:picLocks noGrp="1" noChangeAspect="1"/>
          </p:cNvPicPr>
          <p:nvPr>
            <p:ph idx="1"/>
          </p:nvPr>
        </p:nvPicPr>
        <p:blipFill>
          <a:blip r:embed="rId2" cstate="print"/>
          <a:stretch>
            <a:fillRect/>
          </a:stretch>
        </p:blipFill>
        <p:spPr>
          <a:xfrm>
            <a:off x="0" y="699542"/>
            <a:ext cx="4139952" cy="3816424"/>
          </a:xfrm>
        </p:spPr>
      </p:pic>
      <p:graphicFrame>
        <p:nvGraphicFramePr>
          <p:cNvPr id="7" name="Диаграмма 6"/>
          <p:cNvGraphicFramePr>
            <a:graphicFrameLocks/>
          </p:cNvGraphicFramePr>
          <p:nvPr>
            <p:extLst>
              <p:ext uri="{D42A27DB-BD31-4B8C-83A1-F6EECF244321}">
                <p14:modId xmlns:p14="http://schemas.microsoft.com/office/powerpoint/2010/main" val="192480417"/>
              </p:ext>
            </p:extLst>
          </p:nvPr>
        </p:nvGraphicFramePr>
        <p:xfrm>
          <a:off x="1545890" y="699542"/>
          <a:ext cx="7598110" cy="42386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00048"/>
          </a:xfrm>
        </p:spPr>
        <p:txBody>
          <a:bodyPr/>
          <a:lstStyle/>
          <a:p>
            <a:r>
              <a:rPr lang="ru-RU" sz="2000" b="1" dirty="0" smtClean="0">
                <a:solidFill>
                  <a:schemeClr val="bg1"/>
                </a:solidFill>
              </a:rPr>
              <a:t/>
            </a:r>
            <a:br>
              <a:rPr lang="ru-RU" sz="2000" b="1" dirty="0" smtClean="0">
                <a:solidFill>
                  <a:schemeClr val="bg1"/>
                </a:solidFill>
              </a:rPr>
            </a:br>
            <a:r>
              <a:rPr lang="ru-RU" sz="2400" b="1" dirty="0" smtClean="0">
                <a:solidFill>
                  <a:schemeClr val="bg1"/>
                </a:solidFill>
              </a:rPr>
              <a:t>Основания включения в РНП </a:t>
            </a:r>
            <a:br>
              <a:rPr lang="ru-RU" sz="2400" b="1" dirty="0" smtClean="0">
                <a:solidFill>
                  <a:schemeClr val="bg1"/>
                </a:solidFill>
              </a:rPr>
            </a:br>
            <a:endParaRPr lang="ru-RU" sz="2400" b="1" dirty="0">
              <a:solidFill>
                <a:schemeClr val="bg1"/>
              </a:solidFill>
            </a:endParaRP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43</a:t>
            </a:fld>
            <a:endParaRPr lang="ru-RU"/>
          </a:p>
        </p:txBody>
      </p:sp>
      <p:pic>
        <p:nvPicPr>
          <p:cNvPr id="5" name="Содержимое 4" descr="рнп.jpg"/>
          <p:cNvPicPr>
            <a:picLocks noGrp="1" noChangeAspect="1"/>
          </p:cNvPicPr>
          <p:nvPr>
            <p:ph idx="1"/>
          </p:nvPr>
        </p:nvPicPr>
        <p:blipFill>
          <a:blip r:embed="rId2" cstate="print"/>
          <a:stretch>
            <a:fillRect/>
          </a:stretch>
        </p:blipFill>
        <p:spPr>
          <a:xfrm>
            <a:off x="0" y="699542"/>
            <a:ext cx="2890155" cy="2664296"/>
          </a:xfrm>
        </p:spPr>
      </p:pic>
      <p:graphicFrame>
        <p:nvGraphicFramePr>
          <p:cNvPr id="7" name="Диаграмма 6"/>
          <p:cNvGraphicFramePr>
            <a:graphicFrameLocks/>
          </p:cNvGraphicFramePr>
          <p:nvPr>
            <p:extLst>
              <p:ext uri="{D42A27DB-BD31-4B8C-83A1-F6EECF244321}">
                <p14:modId xmlns:p14="http://schemas.microsoft.com/office/powerpoint/2010/main" val="4083541450"/>
              </p:ext>
            </p:extLst>
          </p:nvPr>
        </p:nvGraphicFramePr>
        <p:xfrm>
          <a:off x="1545890" y="699542"/>
          <a:ext cx="7598110" cy="42386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78821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20" y="-164554"/>
            <a:ext cx="9252520" cy="720080"/>
          </a:xfrm>
        </p:spPr>
        <p:txBody>
          <a:bodyPr/>
          <a:lstStyle/>
          <a:p>
            <a:r>
              <a:rPr lang="ru-RU" sz="2400" b="1" dirty="0" smtClean="0">
                <a:solidFill>
                  <a:schemeClr val="bg1"/>
                </a:solidFill>
              </a:rPr>
              <a:t>Односторонний отказ заказчика от исполнения контракта</a:t>
            </a:r>
            <a:endParaRPr lang="ru-RU" sz="2400" b="1" dirty="0">
              <a:solidFill>
                <a:schemeClr val="bg1"/>
              </a:solidFill>
            </a:endParaRPr>
          </a:p>
        </p:txBody>
      </p:sp>
      <p:sp>
        <p:nvSpPr>
          <p:cNvPr id="3" name="Объект 2"/>
          <p:cNvSpPr>
            <a:spLocks noGrp="1"/>
          </p:cNvSpPr>
          <p:nvPr>
            <p:ph idx="1"/>
          </p:nvPr>
        </p:nvSpPr>
        <p:spPr>
          <a:xfrm>
            <a:off x="457200" y="843558"/>
            <a:ext cx="8229600" cy="3960440"/>
          </a:xfrm>
        </p:spPr>
        <p:txBody>
          <a:bodyPr/>
          <a:lstStyle/>
          <a:p>
            <a:pPr lvl="0"/>
            <a:r>
              <a:rPr lang="ru-RU" sz="1200" dirty="0" smtClean="0">
                <a:solidFill>
                  <a:schemeClr val="tx1"/>
                </a:solidFill>
              </a:rPr>
              <a:t>(1) Претензия </a:t>
            </a:r>
            <a:r>
              <a:rPr lang="ru-RU" sz="1200" dirty="0">
                <a:solidFill>
                  <a:schemeClr val="tx1"/>
                </a:solidFill>
              </a:rPr>
              <a:t>о нарушении существенных условий контракта.</a:t>
            </a:r>
          </a:p>
          <a:p>
            <a:pPr lvl="0"/>
            <a:r>
              <a:rPr lang="ru-RU" sz="1200" dirty="0">
                <a:solidFill>
                  <a:schemeClr val="tx1"/>
                </a:solidFill>
              </a:rPr>
              <a:t>1</a:t>
            </a:r>
            <a:r>
              <a:rPr lang="ru-RU" sz="1200" dirty="0" smtClean="0">
                <a:solidFill>
                  <a:schemeClr val="tx1"/>
                </a:solidFill>
              </a:rPr>
              <a:t>. Если </a:t>
            </a:r>
            <a:r>
              <a:rPr lang="ru-RU" sz="1200" dirty="0">
                <a:solidFill>
                  <a:schemeClr val="tx1"/>
                </a:solidFill>
              </a:rPr>
              <a:t>недостатки не устранены , то принимается  решение о расторжении контракта в одностороннем порядке (часть 9 статьи 95 ФЗ-44).</a:t>
            </a:r>
          </a:p>
          <a:p>
            <a:pPr lvl="0"/>
            <a:r>
              <a:rPr lang="ru-RU" sz="1200" dirty="0">
                <a:solidFill>
                  <a:schemeClr val="tx1"/>
                </a:solidFill>
              </a:rPr>
              <a:t>2</a:t>
            </a:r>
            <a:r>
              <a:rPr lang="ru-RU" sz="1200" dirty="0" smtClean="0">
                <a:solidFill>
                  <a:schemeClr val="tx1"/>
                </a:solidFill>
              </a:rPr>
              <a:t>. </a:t>
            </a:r>
            <a:r>
              <a:rPr lang="ru-RU" sz="1200" dirty="0">
                <a:solidFill>
                  <a:schemeClr val="tx1"/>
                </a:solidFill>
              </a:rPr>
              <a:t>В течение 3-х рабочих дней со дня принятия решения (часть 12 статьи 95 ФЗ-44) </a:t>
            </a:r>
            <a:r>
              <a:rPr lang="ru-RU" sz="1200" b="1" dirty="0">
                <a:solidFill>
                  <a:schemeClr val="tx1"/>
                </a:solidFill>
              </a:rPr>
              <a:t>Заказчик надлежащим образом информирует о принятом решении</a:t>
            </a:r>
            <a:r>
              <a:rPr lang="ru-RU" sz="1200" dirty="0">
                <a:solidFill>
                  <a:schemeClr val="tx1"/>
                </a:solidFill>
              </a:rPr>
              <a:t>:</a:t>
            </a:r>
          </a:p>
          <a:p>
            <a:r>
              <a:rPr lang="ru-RU" sz="1200" dirty="0">
                <a:solidFill>
                  <a:schemeClr val="tx1"/>
                </a:solidFill>
              </a:rPr>
              <a:t>- решение размещается в ЕИС,</a:t>
            </a:r>
          </a:p>
          <a:p>
            <a:r>
              <a:rPr lang="ru-RU" sz="1200" dirty="0">
                <a:solidFill>
                  <a:schemeClr val="tx1"/>
                </a:solidFill>
              </a:rPr>
              <a:t>-  решение направляется </a:t>
            </a:r>
            <a:r>
              <a:rPr lang="ru-RU" sz="1200" b="1" u="sng" dirty="0">
                <a:solidFill>
                  <a:schemeClr val="tx1"/>
                </a:solidFill>
              </a:rPr>
              <a:t>минимум 2 способами </a:t>
            </a:r>
            <a:r>
              <a:rPr lang="ru-RU" sz="1200" dirty="0">
                <a:solidFill>
                  <a:schemeClr val="tx1"/>
                </a:solidFill>
              </a:rPr>
              <a:t>(</a:t>
            </a:r>
            <a:r>
              <a:rPr lang="ru-RU" sz="1200" u="sng" dirty="0">
                <a:solidFill>
                  <a:schemeClr val="tx1"/>
                </a:solidFill>
              </a:rPr>
              <a:t>обязательно</a:t>
            </a:r>
            <a:r>
              <a:rPr lang="ru-RU" sz="1200" dirty="0">
                <a:solidFill>
                  <a:schemeClr val="tx1"/>
                </a:solidFill>
              </a:rPr>
              <a:t> по почте заказным письмом с уведомлением по адресу, указанному в контракте, а также иным способом (факс, электронная почта, телеграмма, любой способ с фиксированием уведомления и получения</a:t>
            </a:r>
            <a:r>
              <a:rPr lang="ru-RU" sz="1200" dirty="0" smtClean="0">
                <a:solidFill>
                  <a:schemeClr val="tx1"/>
                </a:solidFill>
              </a:rPr>
              <a:t>). </a:t>
            </a:r>
            <a:r>
              <a:rPr lang="ru-RU" sz="1200" b="1" dirty="0" smtClean="0">
                <a:solidFill>
                  <a:schemeClr val="tx1"/>
                </a:solidFill>
              </a:rPr>
              <a:t>(Дело А53-23404/2017)</a:t>
            </a:r>
            <a:endParaRPr lang="ru-RU" sz="1200" b="1" dirty="0">
              <a:solidFill>
                <a:schemeClr val="tx1"/>
              </a:solidFill>
            </a:endParaRPr>
          </a:p>
          <a:p>
            <a:r>
              <a:rPr lang="ru-RU" sz="1200" dirty="0" smtClean="0">
                <a:solidFill>
                  <a:schemeClr val="tx1"/>
                </a:solidFill>
              </a:rPr>
              <a:t> </a:t>
            </a:r>
            <a:r>
              <a:rPr lang="ru-RU" sz="1200" b="1" u="sng" dirty="0">
                <a:solidFill>
                  <a:schemeClr val="tx1"/>
                </a:solidFill>
              </a:rPr>
              <a:t>Дата надлежащего уведомления</a:t>
            </a:r>
            <a:r>
              <a:rPr lang="ru-RU" sz="1200" dirty="0">
                <a:solidFill>
                  <a:schemeClr val="tx1"/>
                </a:solidFill>
              </a:rPr>
              <a:t>:</a:t>
            </a:r>
          </a:p>
          <a:p>
            <a:r>
              <a:rPr lang="ru-RU" sz="1200" dirty="0">
                <a:solidFill>
                  <a:schemeClr val="tx1"/>
                </a:solidFill>
              </a:rPr>
              <a:t>А- дата получения заказчиком подтверждения о вручении поставщику решения,</a:t>
            </a:r>
          </a:p>
          <a:p>
            <a:r>
              <a:rPr lang="ru-RU" sz="1200" dirty="0">
                <a:solidFill>
                  <a:schemeClr val="tx1"/>
                </a:solidFill>
              </a:rPr>
              <a:t>Б- либо дата получения заказчиком информации об отсутствии поставщика по его адресу, указанному в контракте,</a:t>
            </a:r>
          </a:p>
          <a:p>
            <a:r>
              <a:rPr lang="ru-RU" sz="1200" dirty="0">
                <a:solidFill>
                  <a:schemeClr val="tx1"/>
                </a:solidFill>
              </a:rPr>
              <a:t>В -  либо дата по истечении тридцати дней с даты размещения решения в ЕИС (при невозможности получения подтверждения, указанного в п. А,Б).</a:t>
            </a:r>
          </a:p>
          <a:p>
            <a:pPr lvl="0"/>
            <a:r>
              <a:rPr lang="ru-RU" sz="1200" dirty="0" smtClean="0">
                <a:solidFill>
                  <a:schemeClr val="tx1"/>
                </a:solidFill>
              </a:rPr>
              <a:t>3. Решение </a:t>
            </a:r>
            <a:r>
              <a:rPr lang="ru-RU" sz="1200" dirty="0">
                <a:solidFill>
                  <a:schemeClr val="tx1"/>
                </a:solidFill>
              </a:rPr>
              <a:t>об одностороннем отказе от исполнения контракта вступает в силу и контракт считается расторгнутым через 10 дней с даты надлежащего уведомления заказчиком поставщика.</a:t>
            </a:r>
          </a:p>
          <a:p>
            <a:pPr lvl="0"/>
            <a:r>
              <a:rPr lang="ru-RU" sz="1200" dirty="0">
                <a:solidFill>
                  <a:schemeClr val="tx1"/>
                </a:solidFill>
              </a:rPr>
              <a:t> Заказчик обязан отменить не вступившее в силу решение, если в течение 10 с даты надлежащего уведомления поставщика устранено допущенное нарушение условий контракта</a:t>
            </a:r>
            <a:r>
              <a:rPr lang="ru-RU" sz="1200" dirty="0" smtClean="0">
                <a:solidFill>
                  <a:schemeClr val="tx1"/>
                </a:solidFill>
              </a:rPr>
              <a:t>.</a:t>
            </a:r>
          </a:p>
          <a:p>
            <a:pPr marL="0" indent="0">
              <a:buNone/>
            </a:pPr>
            <a:r>
              <a:rPr lang="ru-RU" sz="2000" dirty="0" smtClean="0"/>
              <a:t> </a:t>
            </a:r>
          </a:p>
          <a:p>
            <a:endParaRPr lang="ru-RU" sz="20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44</a:t>
            </a:fld>
            <a:endParaRPr lang="ru-RU"/>
          </a:p>
        </p:txBody>
      </p:sp>
    </p:spTree>
    <p:extLst>
      <p:ext uri="{BB962C8B-B14F-4D97-AF65-F5344CB8AC3E}">
        <p14:creationId xmlns:p14="http://schemas.microsoft.com/office/powerpoint/2010/main" val="11667948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83518"/>
          </a:xfrm>
        </p:spPr>
        <p:txBody>
          <a:bodyPr/>
          <a:lstStyle/>
          <a:p>
            <a:r>
              <a:rPr lang="ru-RU" dirty="0" smtClean="0">
                <a:solidFill>
                  <a:schemeClr val="bg1"/>
                </a:solidFill>
              </a:rPr>
              <a:t>Предписания</a:t>
            </a:r>
            <a:endParaRPr lang="ru-RU" dirty="0">
              <a:solidFill>
                <a:schemeClr val="bg1"/>
              </a:solidFill>
            </a:endParaRPr>
          </a:p>
        </p:txBody>
      </p:sp>
      <p:sp>
        <p:nvSpPr>
          <p:cNvPr id="3" name="Объект 2"/>
          <p:cNvSpPr>
            <a:spLocks noGrp="1"/>
          </p:cNvSpPr>
          <p:nvPr>
            <p:ph idx="1"/>
          </p:nvPr>
        </p:nvSpPr>
        <p:spPr>
          <a:xfrm>
            <a:off x="457200" y="915566"/>
            <a:ext cx="8229600" cy="3679057"/>
          </a:xfrm>
        </p:spPr>
        <p:txBody>
          <a:bodyPr/>
          <a:lstStyle/>
          <a:p>
            <a:pPr marL="0" lvl="0" indent="539750" algn="just" eaLnBrk="1" hangingPunct="1">
              <a:spcBef>
                <a:spcPct val="0"/>
              </a:spcBef>
              <a:buNone/>
            </a:pPr>
            <a:r>
              <a:rPr lang="ru-RU" sz="1500" dirty="0">
                <a:solidFill>
                  <a:schemeClr val="tx1"/>
                </a:solidFill>
                <a:latin typeface="Times New Roman" pitchFamily="18" charset="0"/>
                <a:ea typeface="Times New Roman" pitchFamily="18" charset="0"/>
                <a:cs typeface="Times New Roman" pitchFamily="18" charset="0"/>
              </a:rPr>
              <a:t>При выявлений нарушения Закона о контрактной системе Комиссией принимается </a:t>
            </a:r>
            <a:r>
              <a:rPr lang="ru-RU" sz="1500" u="sng" dirty="0">
                <a:solidFill>
                  <a:schemeClr val="tx1"/>
                </a:solidFill>
                <a:latin typeface="Times New Roman" pitchFamily="18" charset="0"/>
                <a:ea typeface="Times New Roman" pitchFamily="18" charset="0"/>
                <a:cs typeface="Times New Roman" pitchFamily="18" charset="0"/>
              </a:rPr>
              <a:t>решение о выдаче </a:t>
            </a:r>
            <a:r>
              <a:rPr lang="ru-RU" sz="1500" dirty="0">
                <a:solidFill>
                  <a:schemeClr val="tx1"/>
                </a:solidFill>
                <a:latin typeface="Times New Roman" pitchFamily="18" charset="0"/>
                <a:ea typeface="Times New Roman" pitchFamily="18" charset="0"/>
                <a:cs typeface="Times New Roman" pitchFamily="18" charset="0"/>
              </a:rPr>
              <a:t>в порядке п.2 ч. 22 ст. 99 Закона о контрактной </a:t>
            </a:r>
            <a:r>
              <a:rPr lang="ru-RU" sz="1500" u="sng" dirty="0">
                <a:solidFill>
                  <a:schemeClr val="tx1"/>
                </a:solidFill>
                <a:latin typeface="Times New Roman" pitchFamily="18" charset="0"/>
                <a:ea typeface="Times New Roman" pitchFamily="18" charset="0"/>
                <a:cs typeface="Times New Roman" pitchFamily="18" charset="0"/>
              </a:rPr>
              <a:t>системе обязательных для исполнения предписаний </a:t>
            </a:r>
            <a:r>
              <a:rPr lang="ru-RU" sz="1500" dirty="0">
                <a:solidFill>
                  <a:schemeClr val="tx1"/>
                </a:solidFill>
                <a:latin typeface="Times New Roman" pitchFamily="18" charset="0"/>
                <a:ea typeface="Times New Roman" pitchFamily="18" charset="0"/>
                <a:cs typeface="Times New Roman" pitchFamily="18" charset="0"/>
              </a:rPr>
              <a:t>об устранении таких нарушений в соответствии с законодательством Российской Федерации, в том числе об аннулировании определения поставщиков (подрядчиков, исполнителей).</a:t>
            </a:r>
          </a:p>
          <a:p>
            <a:pPr algn="just"/>
            <a:r>
              <a:rPr lang="ru-RU" sz="1500" dirty="0"/>
              <a:t>    В предписании указывается необходимость совершения </a:t>
            </a:r>
            <a:r>
              <a:rPr lang="ru-RU" sz="1500" u="sng" dirty="0"/>
              <a:t>конкретных действий</a:t>
            </a:r>
            <a:r>
              <a:rPr lang="ru-RU" sz="1500" dirty="0"/>
              <a:t>, направленных на устранение допущенных нарушений, а также </a:t>
            </a:r>
            <a:r>
              <a:rPr lang="ru-RU" sz="1500" u="sng" dirty="0"/>
              <a:t>сроки</a:t>
            </a:r>
            <a:r>
              <a:rPr lang="ru-RU" sz="1500" dirty="0"/>
              <a:t> его исполнения.</a:t>
            </a:r>
          </a:p>
          <a:p>
            <a:pPr algn="just"/>
            <a:r>
              <a:rPr lang="ru-RU" sz="1500" dirty="0"/>
              <a:t>    Действующим законодательством </a:t>
            </a:r>
            <a:r>
              <a:rPr lang="ru-RU" sz="1500" u="sng" dirty="0"/>
              <a:t>не предусмотрена процедура приостановления сроков исполнения предписания </a:t>
            </a:r>
            <a:r>
              <a:rPr lang="ru-RU" sz="1500" dirty="0"/>
              <a:t>в случае судебного обжалования принятого комиссией решения.</a:t>
            </a:r>
          </a:p>
          <a:p>
            <a:pPr algn="just"/>
            <a:r>
              <a:rPr lang="ru-RU" sz="1500" dirty="0"/>
              <a:t>   В силу ч.7. ст. 19.5 КоАП невыполнение в установленный срок законного предписания органа, уполномоченного на осуществление контроля в сфере закупок, - влечет наложение административного штрафа на должностных лиц в размере пятидесяти тысяч рублей; на юридических лиц - пятисот тысяч рублей</a:t>
            </a:r>
            <a:r>
              <a:rPr lang="ru-RU" sz="1600" dirty="0"/>
              <a:t>.</a:t>
            </a:r>
          </a:p>
          <a:p>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45</a:t>
            </a:fld>
            <a:endParaRPr lang="ru-RU"/>
          </a:p>
        </p:txBody>
      </p:sp>
    </p:spTree>
    <p:extLst>
      <p:ext uri="{BB962C8B-B14F-4D97-AF65-F5344CB8AC3E}">
        <p14:creationId xmlns:p14="http://schemas.microsoft.com/office/powerpoint/2010/main" val="12358133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5" descr="FAS-logo-color.jpg"/>
          <p:cNvPicPr>
            <a:picLocks noChangeAspect="1"/>
          </p:cNvPicPr>
          <p:nvPr/>
        </p:nvPicPr>
        <p:blipFill>
          <a:blip r:embed="rId2" cstate="print"/>
          <a:srcRect/>
          <a:stretch>
            <a:fillRect/>
          </a:stretch>
        </p:blipFill>
        <p:spPr bwMode="auto">
          <a:xfrm>
            <a:off x="323526" y="1940590"/>
            <a:ext cx="1559527" cy="1440160"/>
          </a:xfrm>
          <a:prstGeom prst="rect">
            <a:avLst/>
          </a:prstGeom>
          <a:noFill/>
          <a:ln w="9525">
            <a:noFill/>
            <a:miter lim="800000"/>
            <a:headEnd/>
            <a:tailEnd/>
          </a:ln>
        </p:spPr>
      </p:pic>
      <p:sp>
        <p:nvSpPr>
          <p:cNvPr id="19459" name="Rectangle 3"/>
          <p:cNvSpPr>
            <a:spLocks noChangeArrowheads="1"/>
          </p:cNvSpPr>
          <p:nvPr/>
        </p:nvSpPr>
        <p:spPr bwMode="auto">
          <a:xfrm>
            <a:off x="685800" y="951310"/>
            <a:ext cx="7958138" cy="1015663"/>
          </a:xfrm>
          <a:prstGeom prst="rect">
            <a:avLst/>
          </a:prstGeom>
          <a:noFill/>
          <a:ln w="9525">
            <a:noFill/>
            <a:miter lim="800000"/>
            <a:headEnd/>
            <a:tailEnd/>
          </a:ln>
        </p:spPr>
        <p:txBody>
          <a:bodyPr>
            <a:spAutoFit/>
          </a:bodyPr>
          <a:lstStyle/>
          <a:p>
            <a:pPr algn="ctr">
              <a:defRPr/>
            </a:pPr>
            <a:r>
              <a:rPr lang="ru-RU" sz="4000" b="1" dirty="0">
                <a:solidFill>
                  <a:srgbClr val="333399"/>
                </a:solidFill>
                <a:latin typeface="+mn-lt"/>
              </a:rPr>
              <a:t>СПАСИБО ЗА ВНИМАНИЕ!</a:t>
            </a:r>
            <a:r>
              <a:rPr lang="en-US" sz="2000" b="1" dirty="0">
                <a:solidFill>
                  <a:srgbClr val="333399"/>
                </a:solidFill>
                <a:latin typeface="+mn-lt"/>
              </a:rPr>
              <a:t/>
            </a:r>
            <a:br>
              <a:rPr lang="en-US" sz="2000" b="1" dirty="0">
                <a:solidFill>
                  <a:srgbClr val="333399"/>
                </a:solidFill>
                <a:latin typeface="+mn-lt"/>
              </a:rPr>
            </a:br>
            <a:endParaRPr lang="ru-RU" sz="2000" b="1" dirty="0">
              <a:solidFill>
                <a:srgbClr val="333399"/>
              </a:solidFill>
              <a:latin typeface="+mn-lt"/>
            </a:endParaRPr>
          </a:p>
        </p:txBody>
      </p:sp>
      <p:sp>
        <p:nvSpPr>
          <p:cNvPr id="19461" name="TextBox 11"/>
          <p:cNvSpPr txBox="1">
            <a:spLocks noChangeArrowheads="1"/>
          </p:cNvSpPr>
          <p:nvPr/>
        </p:nvSpPr>
        <p:spPr bwMode="auto">
          <a:xfrm>
            <a:off x="3592556" y="3588544"/>
            <a:ext cx="2524125" cy="523220"/>
          </a:xfrm>
          <a:prstGeom prst="rect">
            <a:avLst/>
          </a:prstGeom>
          <a:noFill/>
          <a:ln w="9525">
            <a:noFill/>
            <a:miter lim="800000"/>
            <a:headEnd/>
            <a:tailEnd/>
          </a:ln>
        </p:spPr>
        <p:txBody>
          <a:bodyPr>
            <a:spAutoFit/>
          </a:bodyPr>
          <a:lstStyle/>
          <a:p>
            <a:pPr>
              <a:defRPr/>
            </a:pPr>
            <a:r>
              <a:rPr lang="en-US" sz="2800" dirty="0" smtClean="0">
                <a:solidFill>
                  <a:srgbClr val="333399"/>
                </a:solidFill>
                <a:latin typeface="+mn-lt"/>
              </a:rPr>
              <a:t>      </a:t>
            </a:r>
            <a:endParaRPr lang="ru-RU" sz="2800" dirty="0">
              <a:solidFill>
                <a:srgbClr val="333399"/>
              </a:solidFill>
              <a:latin typeface="+mn-lt"/>
            </a:endParaRPr>
          </a:p>
        </p:txBody>
      </p:sp>
      <p:sp>
        <p:nvSpPr>
          <p:cNvPr id="30728" name="Номер слайда 1"/>
          <p:cNvSpPr>
            <a:spLocks noGrp="1"/>
          </p:cNvSpPr>
          <p:nvPr>
            <p:ph type="sldNum" sz="quarter" idx="10"/>
          </p:nvPr>
        </p:nvSpPr>
        <p:spPr>
          <a:noFill/>
        </p:spPr>
        <p:txBody>
          <a:bodyPr/>
          <a:lstStyle/>
          <a:p>
            <a:fld id="{843AAB15-A8D9-4782-A11B-B975B3011B06}" type="slidenum">
              <a:rPr lang="ru-RU" smtClean="0"/>
              <a:pPr/>
              <a:t>46</a:t>
            </a:fld>
            <a:endParaRPr lang="ru-RU" smtClean="0"/>
          </a:p>
        </p:txBody>
      </p:sp>
      <p:pic>
        <p:nvPicPr>
          <p:cNvPr id="18" name="Picture 5" descr="C:\Documents and Settings\to39-Kuxa.AM\Рабочий стол\ФБ УФАС.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2976" y="4071948"/>
            <a:ext cx="19748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1928794" y="1714494"/>
            <a:ext cx="6357981" cy="1631216"/>
          </a:xfrm>
          <a:prstGeom prst="rect">
            <a:avLst/>
          </a:prstGeom>
        </p:spPr>
        <p:txBody>
          <a:bodyPr wrap="square">
            <a:spAutoFit/>
          </a:bodyPr>
          <a:lstStyle/>
          <a:p>
            <a:pPr algn="ctr"/>
            <a:r>
              <a:rPr lang="ru-RU" sz="2000" dirty="0" smtClean="0">
                <a:solidFill>
                  <a:srgbClr val="333399"/>
                </a:solidFill>
                <a:latin typeface="+mn-lt"/>
                <a:hlinkClick r:id="rId4"/>
              </a:rPr>
              <a:t>236006, г. Калининград,</a:t>
            </a:r>
          </a:p>
          <a:p>
            <a:pPr algn="ctr"/>
            <a:r>
              <a:rPr lang="ru-RU" sz="2000" dirty="0" smtClean="0">
                <a:solidFill>
                  <a:srgbClr val="333399"/>
                </a:solidFill>
                <a:latin typeface="+mn-lt"/>
                <a:hlinkClick r:id="rId4"/>
              </a:rPr>
              <a:t> ул. </a:t>
            </a:r>
            <a:r>
              <a:rPr lang="ru-RU" sz="2000" dirty="0" err="1" smtClean="0">
                <a:solidFill>
                  <a:srgbClr val="333399"/>
                </a:solidFill>
                <a:latin typeface="+mn-lt"/>
                <a:hlinkClick r:id="rId4"/>
              </a:rPr>
              <a:t>Барнаульская</a:t>
            </a:r>
            <a:r>
              <a:rPr lang="ru-RU" sz="2000" dirty="0" smtClean="0">
                <a:solidFill>
                  <a:srgbClr val="333399"/>
                </a:solidFill>
                <a:latin typeface="+mn-lt"/>
                <a:hlinkClick r:id="rId4"/>
              </a:rPr>
              <a:t>, 3, бокс 5066</a:t>
            </a:r>
          </a:p>
          <a:p>
            <a:pPr algn="ctr"/>
            <a:r>
              <a:rPr lang="ru-RU" sz="2000" dirty="0" smtClean="0">
                <a:solidFill>
                  <a:srgbClr val="333399"/>
                </a:solidFill>
                <a:latin typeface="+mn-lt"/>
                <a:hlinkClick r:id="rId4"/>
              </a:rPr>
              <a:t>Телефон 537201</a:t>
            </a:r>
          </a:p>
          <a:p>
            <a:pPr algn="ctr"/>
            <a:r>
              <a:rPr lang="ru-RU" sz="2000" dirty="0" smtClean="0">
                <a:solidFill>
                  <a:srgbClr val="333399"/>
                </a:solidFill>
                <a:latin typeface="+mn-lt"/>
                <a:hlinkClick r:id="rId4"/>
              </a:rPr>
              <a:t>Факс 537200</a:t>
            </a:r>
          </a:p>
          <a:p>
            <a:pPr algn="ctr"/>
            <a:r>
              <a:rPr lang="en-US" sz="2000" dirty="0" smtClean="0">
                <a:solidFill>
                  <a:srgbClr val="333399"/>
                </a:solidFill>
                <a:latin typeface="+mn-lt"/>
                <a:hlinkClick r:id="rId4"/>
              </a:rPr>
              <a:t>www.kaliningrad.fas.gov.ru</a:t>
            </a:r>
            <a:endParaRPr lang="ru-RU" sz="2000" dirty="0">
              <a:solidFill>
                <a:srgbClr val="333399"/>
              </a:solidFill>
              <a:latin typeface="+mn-lt"/>
            </a:endParaRPr>
          </a:p>
        </p:txBody>
      </p:sp>
      <p:pic>
        <p:nvPicPr>
          <p:cNvPr id="9" name="Содержимое 4" descr="ютюб.png"/>
          <p:cNvPicPr>
            <a:picLocks noChangeAspect="1"/>
          </p:cNvPicPr>
          <p:nvPr/>
        </p:nvPicPr>
        <p:blipFill>
          <a:blip r:embed="rId5" cstate="print"/>
          <a:stretch>
            <a:fillRect/>
          </a:stretch>
        </p:blipFill>
        <p:spPr>
          <a:xfrm>
            <a:off x="5857884" y="3857634"/>
            <a:ext cx="1643074" cy="857256"/>
          </a:xfrm>
          <a:prstGeom prst="rect">
            <a:avLst/>
          </a:prstGeom>
        </p:spPr>
      </p:pic>
      <p:sp>
        <p:nvSpPr>
          <p:cNvPr id="11" name="Прямоугольник 10"/>
          <p:cNvSpPr/>
          <p:nvPr/>
        </p:nvSpPr>
        <p:spPr>
          <a:xfrm>
            <a:off x="4286248" y="4143386"/>
            <a:ext cx="1865784" cy="307777"/>
          </a:xfrm>
          <a:prstGeom prst="rect">
            <a:avLst/>
          </a:prstGeom>
        </p:spPr>
        <p:txBody>
          <a:bodyPr wrap="square">
            <a:spAutoFit/>
          </a:bodyPr>
          <a:lstStyle/>
          <a:p>
            <a:pPr>
              <a:buNone/>
            </a:pPr>
            <a:r>
              <a:rPr lang="ru-RU" dirty="0" smtClean="0">
                <a:solidFill>
                  <a:srgbClr val="0066FF"/>
                </a:solidFill>
              </a:rPr>
              <a:t>УФАС Калининград в</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p:cNvSpPr/>
          <p:nvPr/>
        </p:nvSpPr>
        <p:spPr>
          <a:xfrm>
            <a:off x="0" y="0"/>
            <a:ext cx="9144000" cy="452438"/>
          </a:xfrm>
          <a:prstGeom prst="rect">
            <a:avLst/>
          </a:prstGeom>
          <a:solidFill>
            <a:schemeClr val="accent5">
              <a:lumMod val="50000"/>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3316" name="Номер слайда 9"/>
          <p:cNvSpPr>
            <a:spLocks noGrp="1"/>
          </p:cNvSpPr>
          <p:nvPr>
            <p:ph type="sldNum" sz="quarter" idx="10"/>
          </p:nvPr>
        </p:nvSpPr>
        <p:spPr>
          <a:xfrm>
            <a:off x="7010400" y="4914900"/>
            <a:ext cx="2133600" cy="228600"/>
          </a:xfrm>
          <a:noFill/>
        </p:spPr>
        <p:txBody>
          <a:bodyPr/>
          <a:lstStyle/>
          <a:p>
            <a:r>
              <a:rPr lang="ru-RU" dirty="0" smtClean="0">
                <a:latin typeface="Arial" pitchFamily="34" charset="0"/>
                <a:ea typeface="MS PGothic" pitchFamily="34" charset="-128"/>
              </a:rPr>
              <a:t>6</a:t>
            </a:r>
          </a:p>
          <a:p>
            <a:endParaRPr lang="ru-RU" dirty="0" smtClean="0">
              <a:latin typeface="Arial" pitchFamily="34" charset="0"/>
              <a:ea typeface="MS PGothic" pitchFamily="34" charset="-128"/>
            </a:endParaRPr>
          </a:p>
        </p:txBody>
      </p:sp>
      <p:sp>
        <p:nvSpPr>
          <p:cNvPr id="13317" name="Заголовок 6"/>
          <p:cNvSpPr>
            <a:spLocks noGrp="1"/>
          </p:cNvSpPr>
          <p:nvPr>
            <p:ph type="title"/>
          </p:nvPr>
        </p:nvSpPr>
        <p:spPr>
          <a:xfrm>
            <a:off x="0" y="0"/>
            <a:ext cx="9144000" cy="482204"/>
          </a:xfrm>
        </p:spPr>
        <p:txBody>
          <a:bodyPr/>
          <a:lstStyle/>
          <a:p>
            <a:r>
              <a:rPr lang="ru-RU" sz="2000" b="1" dirty="0" smtClean="0">
                <a:solidFill>
                  <a:schemeClr val="bg1"/>
                </a:solidFill>
              </a:rPr>
              <a:t>Проведение внеплановых проверок  </a:t>
            </a:r>
          </a:p>
        </p:txBody>
      </p:sp>
      <p:graphicFrame>
        <p:nvGraphicFramePr>
          <p:cNvPr id="6" name="Диаграмма 5"/>
          <p:cNvGraphicFramePr>
            <a:graphicFrameLocks/>
          </p:cNvGraphicFramePr>
          <p:nvPr>
            <p:extLst>
              <p:ext uri="{D42A27DB-BD31-4B8C-83A1-F6EECF244321}">
                <p14:modId xmlns:p14="http://schemas.microsoft.com/office/powerpoint/2010/main" val="3378495478"/>
              </p:ext>
            </p:extLst>
          </p:nvPr>
        </p:nvGraphicFramePr>
        <p:xfrm>
          <a:off x="142875" y="750094"/>
          <a:ext cx="8858250" cy="412551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Номер слайда 3"/>
          <p:cNvSpPr>
            <a:spLocks noGrp="1"/>
          </p:cNvSpPr>
          <p:nvPr>
            <p:ph type="sldNum" sz="quarter" idx="10"/>
          </p:nvPr>
        </p:nvSpPr>
        <p:spPr>
          <a:noFill/>
        </p:spPr>
        <p:txBody>
          <a:bodyPr/>
          <a:lstStyle/>
          <a:p>
            <a:fld id="{4079DD0D-09AA-448E-BCCC-BF2A30AF1DB7}" type="slidenum">
              <a:rPr lang="ru-RU" smtClean="0"/>
              <a:pPr/>
              <a:t>6</a:t>
            </a:fld>
            <a:endParaRPr lang="ru-RU" smtClean="0"/>
          </a:p>
        </p:txBody>
      </p:sp>
      <p:sp>
        <p:nvSpPr>
          <p:cNvPr id="18437" name="Rectangle 2"/>
          <p:cNvSpPr>
            <a:spLocks noGrp="1"/>
          </p:cNvSpPr>
          <p:nvPr>
            <p:ph type="title" idx="4294967295"/>
          </p:nvPr>
        </p:nvSpPr>
        <p:spPr>
          <a:xfrm>
            <a:off x="-108520" y="195486"/>
            <a:ext cx="9144000" cy="410765"/>
          </a:xfrm>
        </p:spPr>
        <p:txBody>
          <a:bodyPr lIns="90000" tIns="45000" rIns="90000" bIns="45000" anchor="t"/>
          <a:lstStyle/>
          <a:p>
            <a:pPr algn="r">
              <a:lnSpc>
                <a:spcPts val="2200"/>
              </a:lnSpc>
              <a:buSzPct val="45000"/>
              <a:buFont typeface="StarSymbol"/>
              <a:buNone/>
            </a:pPr>
            <a:r>
              <a:rPr lang="ru-RU" sz="2800" b="1" dirty="0" smtClean="0">
                <a:solidFill>
                  <a:srgbClr val="FFFFFF"/>
                </a:solidFill>
                <a:ea typeface="ＭＳ Ｐゴシック" pitchFamily="34" charset="-128"/>
              </a:rPr>
              <a:t>Закупки</a:t>
            </a:r>
          </a:p>
        </p:txBody>
      </p:sp>
      <p:pic>
        <p:nvPicPr>
          <p:cNvPr id="7" name="Picture 3" descr="C:\Users\silkova\Desktop\lori-0003907692-smallwww.jpg"/>
          <p:cNvPicPr>
            <a:picLocks noChangeAspect="1" noChangeArrowheads="1"/>
          </p:cNvPicPr>
          <p:nvPr/>
        </p:nvPicPr>
        <p:blipFill>
          <a:blip r:embed="rId2" cstate="print"/>
          <a:srcRect/>
          <a:stretch>
            <a:fillRect/>
          </a:stretch>
        </p:blipFill>
        <p:spPr bwMode="auto">
          <a:xfrm>
            <a:off x="142844" y="3500444"/>
            <a:ext cx="1571636" cy="1238243"/>
          </a:xfrm>
          <a:prstGeom prst="rect">
            <a:avLst/>
          </a:prstGeom>
          <a:noFill/>
          <a:ln w="9525">
            <a:noFill/>
            <a:miter lim="800000"/>
            <a:headEnd/>
            <a:tailEnd/>
          </a:ln>
        </p:spPr>
      </p:pic>
      <p:sp>
        <p:nvSpPr>
          <p:cNvPr id="8" name="Прямоугольник 7"/>
          <p:cNvSpPr/>
          <p:nvPr/>
        </p:nvSpPr>
        <p:spPr>
          <a:xfrm>
            <a:off x="251520" y="857238"/>
            <a:ext cx="8784976" cy="2431435"/>
          </a:xfrm>
          <a:prstGeom prst="rect">
            <a:avLst/>
          </a:prstGeom>
        </p:spPr>
        <p:txBody>
          <a:bodyPr wrap="square">
            <a:spAutoFit/>
          </a:bodyPr>
          <a:lstStyle/>
          <a:p>
            <a:pPr algn="ctr"/>
            <a:r>
              <a:rPr lang="ru-RU" sz="1600" dirty="0" smtClean="0">
                <a:solidFill>
                  <a:srgbClr val="333399"/>
                </a:solidFill>
                <a:ea typeface="Calibri" pitchFamily="34" charset="0"/>
                <a:cs typeface="Times New Roman" pitchFamily="18" charset="0"/>
              </a:rPr>
              <a:t>Калининградское УФАС России </a:t>
            </a:r>
            <a:r>
              <a:rPr lang="ru-RU" sz="1600" b="1" u="sng" dirty="0" smtClean="0">
                <a:solidFill>
                  <a:srgbClr val="333399"/>
                </a:solidFill>
                <a:ea typeface="Calibri" pitchFamily="34" charset="0"/>
                <a:cs typeface="Times New Roman" pitchFamily="18" charset="0"/>
              </a:rPr>
              <a:t>не рассматривает </a:t>
            </a:r>
            <a:r>
              <a:rPr lang="ru-RU" sz="1600" dirty="0" smtClean="0">
                <a:solidFill>
                  <a:srgbClr val="333399"/>
                </a:solidFill>
                <a:ea typeface="Calibri" pitchFamily="34" charset="0"/>
                <a:cs typeface="Times New Roman" pitchFamily="18" charset="0"/>
              </a:rPr>
              <a:t>жалобы в сфере государственного оборонного заказа, жалобы на действия операторов электронных площадок, жалобы на проведение закупок, НМЦК которых более 1 млрд. руб.</a:t>
            </a:r>
            <a:r>
              <a:rPr lang="ru-RU" sz="1600" dirty="0"/>
              <a:t> </a:t>
            </a:r>
            <a:r>
              <a:rPr lang="ru-RU" dirty="0">
                <a:solidFill>
                  <a:srgbClr val="0070C0"/>
                </a:solidFill>
              </a:rPr>
              <a:t>Рассмотрение жалобы не осуществляется в отношении результатов оценки заявок на участие в конкурсе, в запросе предложений, окончательных предложений в соответствии с указанными в </a:t>
            </a:r>
            <a:r>
              <a:rPr lang="ru-RU" dirty="0">
                <a:solidFill>
                  <a:srgbClr val="0070C0"/>
                </a:solidFill>
                <a:hlinkClick r:id="rId3"/>
              </a:rPr>
              <a:t>пунктах 3 и </a:t>
            </a:r>
            <a:r>
              <a:rPr lang="ru-RU" dirty="0">
                <a:solidFill>
                  <a:srgbClr val="0070C0"/>
                </a:solidFill>
              </a:rPr>
              <a:t>4 части 1 статьи 32 </a:t>
            </a:r>
            <a:r>
              <a:rPr lang="ru-RU" dirty="0" smtClean="0">
                <a:solidFill>
                  <a:srgbClr val="0070C0"/>
                </a:solidFill>
              </a:rPr>
              <a:t>ФЗ-44 критериями оценки</a:t>
            </a:r>
            <a:r>
              <a:rPr lang="ru-RU" dirty="0"/>
              <a:t> </a:t>
            </a:r>
            <a:r>
              <a:rPr lang="ru-RU" dirty="0" smtClean="0">
                <a:solidFill>
                  <a:srgbClr val="0070C0"/>
                </a:solidFill>
              </a:rPr>
              <a:t>(качественные</a:t>
            </a:r>
            <a:r>
              <a:rPr lang="ru-RU" dirty="0">
                <a:solidFill>
                  <a:srgbClr val="0070C0"/>
                </a:solidFill>
              </a:rPr>
              <a:t>, функциональные и экологические характеристики объекта </a:t>
            </a:r>
            <a:r>
              <a:rPr lang="ru-RU" dirty="0" smtClean="0">
                <a:solidFill>
                  <a:srgbClr val="0070C0"/>
                </a:solidFill>
              </a:rPr>
              <a:t>закупки; квалификация участника)</a:t>
            </a:r>
            <a:endParaRPr lang="ru-RU" dirty="0">
              <a:solidFill>
                <a:srgbClr val="0070C0"/>
              </a:solidFill>
            </a:endParaRPr>
          </a:p>
          <a:p>
            <a:endParaRPr lang="ru-RU" dirty="0" smtClean="0">
              <a:solidFill>
                <a:srgbClr val="0070C0"/>
              </a:solidFill>
              <a:ea typeface="Calibri" pitchFamily="34" charset="0"/>
              <a:cs typeface="Times New Roman" pitchFamily="18" charset="0"/>
            </a:endParaRPr>
          </a:p>
          <a:p>
            <a:pPr algn="ctr" eaLnBrk="1" hangingPunct="1">
              <a:spcAft>
                <a:spcPts val="1000"/>
              </a:spcAft>
              <a:defRPr/>
            </a:pPr>
            <a:r>
              <a:rPr lang="ru-RU" sz="1600" dirty="0" smtClean="0">
                <a:solidFill>
                  <a:srgbClr val="333399"/>
                </a:solidFill>
                <a:ea typeface="Calibri" pitchFamily="34" charset="0"/>
                <a:cs typeface="Times New Roman" pitchFamily="18" charset="0"/>
              </a:rPr>
              <a:t>Резолютивная часть решения по 44-ФЗ оглашается в день принятия, решение с мотивировочной и резолютивной частью выдаются на руки спорящим сторонам в течение </a:t>
            </a:r>
            <a:r>
              <a:rPr lang="ru-RU" sz="1600" b="1" dirty="0" smtClean="0">
                <a:solidFill>
                  <a:srgbClr val="333399"/>
                </a:solidFill>
                <a:ea typeface="Calibri" pitchFamily="34" charset="0"/>
                <a:cs typeface="Times New Roman" pitchFamily="18" charset="0"/>
              </a:rPr>
              <a:t>8 дней </a:t>
            </a:r>
            <a:r>
              <a:rPr lang="ru-RU" sz="1600" b="1" i="1" dirty="0" smtClean="0">
                <a:solidFill>
                  <a:srgbClr val="333399"/>
                </a:solidFill>
                <a:ea typeface="Calibri" pitchFamily="34" charset="0"/>
                <a:cs typeface="Times New Roman" pitchFamily="18" charset="0"/>
              </a:rPr>
              <a:t>(5 дней – принятие решения + 3 дня –изготовление решения и размещение в ЕИС).</a:t>
            </a:r>
          </a:p>
        </p:txBody>
      </p:sp>
      <p:sp>
        <p:nvSpPr>
          <p:cNvPr id="6" name="Прямоугольник 5"/>
          <p:cNvSpPr/>
          <p:nvPr/>
        </p:nvSpPr>
        <p:spPr>
          <a:xfrm>
            <a:off x="1357290" y="3473234"/>
            <a:ext cx="7500990" cy="1292662"/>
          </a:xfrm>
          <a:prstGeom prst="rect">
            <a:avLst/>
          </a:prstGeom>
        </p:spPr>
        <p:txBody>
          <a:bodyPr wrap="square">
            <a:spAutoFit/>
          </a:bodyPr>
          <a:lstStyle/>
          <a:p>
            <a:pPr algn="ctr"/>
            <a:r>
              <a:rPr lang="ru-RU" sz="1600" dirty="0" smtClean="0">
                <a:solidFill>
                  <a:schemeClr val="accent2"/>
                </a:solidFill>
              </a:rPr>
              <a:t>Контрольный орган в сфере закупок вправе </a:t>
            </a:r>
            <a:r>
              <a:rPr lang="ru-RU" sz="1600" b="1" dirty="0" smtClean="0">
                <a:solidFill>
                  <a:schemeClr val="accent2"/>
                </a:solidFill>
              </a:rPr>
              <a:t>приостановить определение поставщика </a:t>
            </a:r>
            <a:r>
              <a:rPr lang="ru-RU" sz="1600" dirty="0" smtClean="0">
                <a:solidFill>
                  <a:schemeClr val="accent2"/>
                </a:solidFill>
              </a:rPr>
              <a:t>(подрядчика, исполнителя) в части заключения контракта до рассмотрения жалобы по существу.</a:t>
            </a:r>
          </a:p>
          <a:p>
            <a:pPr algn="ctr"/>
            <a:r>
              <a:rPr lang="ru-RU" sz="1600" dirty="0" smtClean="0">
                <a:solidFill>
                  <a:schemeClr val="accent2"/>
                </a:solidFill>
              </a:rPr>
              <a:t>Решение может быть обжаловано в течение 3 месяцев.</a:t>
            </a:r>
          </a:p>
          <a:p>
            <a:pPr algn="ctr"/>
            <a:endParaRPr lang="ru-RU" dirty="0" smtClean="0"/>
          </a:p>
        </p:txBody>
      </p:sp>
    </p:spTree>
    <p:extLst>
      <p:ext uri="{BB962C8B-B14F-4D97-AF65-F5344CB8AC3E}">
        <p14:creationId xmlns:p14="http://schemas.microsoft.com/office/powerpoint/2010/main" val="134013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36562"/>
            <a:ext cx="8229600" cy="929258"/>
          </a:xfrm>
        </p:spPr>
        <p:txBody>
          <a:bodyPr/>
          <a:lstStyle/>
          <a:p>
            <a:r>
              <a:rPr lang="ru-RU" sz="3200" dirty="0" smtClean="0">
                <a:solidFill>
                  <a:schemeClr val="bg1"/>
                </a:solidFill>
              </a:rPr>
              <a:t>Основания возврата жалоб</a:t>
            </a:r>
            <a:endParaRPr lang="ru-RU" sz="3200" dirty="0">
              <a:solidFill>
                <a:schemeClr val="bg1"/>
              </a:solidFill>
            </a:endParaRPr>
          </a:p>
        </p:txBody>
      </p:sp>
      <p:sp>
        <p:nvSpPr>
          <p:cNvPr id="3" name="Объект 2"/>
          <p:cNvSpPr>
            <a:spLocks noGrp="1"/>
          </p:cNvSpPr>
          <p:nvPr>
            <p:ph idx="1"/>
          </p:nvPr>
        </p:nvSpPr>
        <p:spPr>
          <a:xfrm>
            <a:off x="467544" y="915566"/>
            <a:ext cx="8229600" cy="3816424"/>
          </a:xfrm>
        </p:spPr>
        <p:txBody>
          <a:bodyPr/>
          <a:lstStyle/>
          <a:p>
            <a:pPr algn="just"/>
            <a:r>
              <a:rPr lang="ru-RU" sz="1800" dirty="0"/>
              <a:t>1) жалоба не соответствует требованиям, установленным </a:t>
            </a:r>
            <a:r>
              <a:rPr lang="ru-RU" sz="1800" dirty="0" smtClean="0"/>
              <a:t>статьей 105 ФЗ-44</a:t>
            </a:r>
            <a:r>
              <a:rPr lang="ru-RU" sz="1800" dirty="0"/>
              <a:t> </a:t>
            </a:r>
            <a:r>
              <a:rPr lang="ru-RU" sz="1400" dirty="0" smtClean="0"/>
              <a:t>(жалоба </a:t>
            </a:r>
            <a:r>
              <a:rPr lang="ru-RU" sz="1400" dirty="0"/>
              <a:t>не содержит сведения, предусмотренные ч.8 ст. </a:t>
            </a:r>
            <a:r>
              <a:rPr lang="ru-RU" sz="1400" dirty="0" smtClean="0"/>
              <a:t>105</a:t>
            </a:r>
            <a:r>
              <a:rPr lang="ru-RU" sz="1400" dirty="0"/>
              <a:t>)</a:t>
            </a:r>
            <a:r>
              <a:rPr lang="ru-RU" sz="1400" dirty="0" smtClean="0"/>
              <a:t>;</a:t>
            </a:r>
            <a:endParaRPr lang="ru-RU" sz="1400" dirty="0"/>
          </a:p>
          <a:p>
            <a:pPr algn="just"/>
            <a:r>
              <a:rPr lang="ru-RU" sz="1800" dirty="0"/>
              <a:t>2) жалоба не подписана </a:t>
            </a:r>
            <a:r>
              <a:rPr lang="ru-RU" sz="1800" dirty="0" smtClean="0"/>
              <a:t>или </a:t>
            </a:r>
            <a:r>
              <a:rPr lang="ru-RU" sz="1800" dirty="0"/>
              <a:t>жалоба подписана лицом, полномочия которого не подтверждены документами;</a:t>
            </a:r>
          </a:p>
          <a:p>
            <a:pPr algn="just"/>
            <a:r>
              <a:rPr lang="ru-RU" sz="1800" dirty="0" smtClean="0"/>
              <a:t>3) жалоба подана по истечении срока, предусмотренного статьей 105 ФЗ-44 (</a:t>
            </a:r>
            <a:r>
              <a:rPr lang="ru-RU" sz="1400" dirty="0" smtClean="0"/>
              <a:t>обжалование действий, связанных с заключением контракта, допускается не позднее даты заключения контракта; сроки подачи жалобы установлены частями 3 и 4 статьи105);</a:t>
            </a:r>
            <a:r>
              <a:rPr lang="ru-RU" sz="1800" dirty="0" smtClean="0"/>
              <a:t> </a:t>
            </a:r>
            <a:r>
              <a:rPr lang="ru-RU" sz="1400" dirty="0" smtClean="0"/>
              <a:t>по истечении указанных сроков обжалование только осуществляется </a:t>
            </a:r>
            <a:r>
              <a:rPr lang="ru-RU" sz="1400" dirty="0"/>
              <a:t>только </a:t>
            </a:r>
            <a:r>
              <a:rPr lang="ru-RU" sz="1400" u="sng" dirty="0"/>
              <a:t>в судебном </a:t>
            </a:r>
            <a:r>
              <a:rPr lang="ru-RU" sz="1400" u="sng" dirty="0" smtClean="0"/>
              <a:t>порядке</a:t>
            </a:r>
            <a:endParaRPr lang="ru-RU" sz="1800" u="sng" dirty="0"/>
          </a:p>
          <a:p>
            <a:pPr algn="just"/>
            <a:r>
              <a:rPr lang="ru-RU" sz="1800" dirty="0"/>
              <a:t>4) по жалобе на те же действия (бездействие) принято решение суда или контрольного органа в сфере закупок</a:t>
            </a:r>
            <a:r>
              <a:rPr lang="ru-RU" sz="1800" dirty="0" smtClean="0"/>
              <a:t>.</a:t>
            </a:r>
          </a:p>
          <a:p>
            <a:pPr marL="0" indent="0" algn="ctr">
              <a:buNone/>
            </a:pPr>
            <a:r>
              <a:rPr lang="ru-RU" sz="1800" u="sng" dirty="0" smtClean="0"/>
              <a:t>Решение </a:t>
            </a:r>
            <a:r>
              <a:rPr lang="ru-RU" sz="1800" u="sng" dirty="0"/>
              <a:t>о возвращении жалобы может быть обжаловано в судебном порядке.</a:t>
            </a:r>
          </a:p>
          <a:p>
            <a:endParaRPr lang="ru-RU" sz="18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7</a:t>
            </a:fld>
            <a:endParaRPr lang="ru-RU"/>
          </a:p>
        </p:txBody>
      </p:sp>
    </p:spTree>
    <p:extLst>
      <p:ext uri="{BB962C8B-B14F-4D97-AF65-F5344CB8AC3E}">
        <p14:creationId xmlns:p14="http://schemas.microsoft.com/office/powerpoint/2010/main" val="812601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627534"/>
          </a:xfrm>
        </p:spPr>
        <p:txBody>
          <a:bodyPr/>
          <a:lstStyle/>
          <a:p>
            <a:r>
              <a:rPr lang="ru-RU" sz="2400" dirty="0" smtClean="0">
                <a:solidFill>
                  <a:srgbClr val="FF0000"/>
                </a:solidFill>
              </a:rPr>
              <a:t>Изменения ФЗ-44, вступающие в силу с 01.07.2018 года</a:t>
            </a:r>
            <a:endParaRPr lang="ru-RU" sz="2400" dirty="0">
              <a:solidFill>
                <a:srgbClr val="FF0000"/>
              </a:solidFill>
            </a:endParaRPr>
          </a:p>
        </p:txBody>
      </p:sp>
      <p:sp>
        <p:nvSpPr>
          <p:cNvPr id="3" name="Объект 2"/>
          <p:cNvSpPr>
            <a:spLocks noGrp="1"/>
          </p:cNvSpPr>
          <p:nvPr>
            <p:ph idx="1"/>
          </p:nvPr>
        </p:nvSpPr>
        <p:spPr>
          <a:xfrm>
            <a:off x="457200" y="843558"/>
            <a:ext cx="8363272" cy="3960440"/>
          </a:xfrm>
        </p:spPr>
        <p:txBody>
          <a:bodyPr/>
          <a:lstStyle/>
          <a:p>
            <a:pPr algn="just"/>
            <a:endParaRPr lang="ru-RU" sz="1600" b="1" dirty="0" smtClean="0"/>
          </a:p>
          <a:p>
            <a:pPr algn="just">
              <a:lnSpc>
                <a:spcPct val="150000"/>
              </a:lnSpc>
            </a:pPr>
            <a:r>
              <a:rPr lang="ru-RU" sz="1800" b="1" dirty="0" smtClean="0"/>
              <a:t>Федеральным законом № 504-ФЗ от 31.12.2017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 внесены изменения в ФЗ-44, которые  вступают в силу поэтапно. Ряд его положений уже действует </a:t>
            </a:r>
            <a:r>
              <a:rPr lang="ru-RU" sz="1800" b="1" dirty="0" smtClean="0">
                <a:hlinkClick r:id="rId2"/>
              </a:rPr>
              <a:t>с января 2018 года</a:t>
            </a:r>
            <a:r>
              <a:rPr lang="ru-RU" sz="1800" b="1" dirty="0" smtClean="0"/>
              <a:t>, а также </a:t>
            </a:r>
            <a:r>
              <a:rPr lang="ru-RU" sz="1800" b="1" dirty="0" smtClean="0">
                <a:hlinkClick r:id="rId3"/>
              </a:rPr>
              <a:t>с 01.06.2018</a:t>
            </a:r>
            <a:r>
              <a:rPr lang="ru-RU" sz="1800" b="1" dirty="0" smtClean="0"/>
              <a:t>, другие вступят в силу </a:t>
            </a:r>
            <a:r>
              <a:rPr lang="ru-RU" sz="1800" b="1" u="sng" dirty="0" smtClean="0">
                <a:solidFill>
                  <a:srgbClr val="008080"/>
                </a:solidFill>
              </a:rPr>
              <a:t>с 01.01.2019 г.</a:t>
            </a:r>
            <a:r>
              <a:rPr lang="ru-RU" sz="1800" b="1" dirty="0" smtClean="0"/>
              <a:t> Большой блок значительных изменений вступает в силу </a:t>
            </a:r>
            <a:r>
              <a:rPr lang="ru-RU" sz="1800" b="1" dirty="0" smtClean="0">
                <a:solidFill>
                  <a:srgbClr val="008080"/>
                </a:solidFill>
              </a:rPr>
              <a:t>с 01.07.2018 г. </a:t>
            </a:r>
          </a:p>
          <a:p>
            <a:pPr algn="just"/>
            <a:endParaRPr lang="ru-RU" sz="1600" dirty="0" smtClean="0">
              <a:solidFill>
                <a:srgbClr val="008080"/>
              </a:solidFill>
            </a:endParaRPr>
          </a:p>
          <a:p>
            <a:pPr algn="ctr">
              <a:buNone/>
            </a:pPr>
            <a:endParaRPr lang="ru-RU" sz="1600" b="1" dirty="0" smtClean="0"/>
          </a:p>
          <a:p>
            <a:pPr algn="ctr">
              <a:buNone/>
            </a:pPr>
            <a:endParaRPr lang="ru-RU" sz="1600" b="1" dirty="0"/>
          </a:p>
          <a:p>
            <a:pPr algn="just"/>
            <a:endParaRPr lang="ru-RU" sz="1600" dirty="0" smtClean="0"/>
          </a:p>
          <a:p>
            <a:pPr marL="0" indent="0">
              <a:buNone/>
            </a:pPr>
            <a:endParaRPr lang="ru-RU" sz="1400" dirty="0"/>
          </a:p>
          <a:p>
            <a:pPr marL="0" indent="0" algn="just">
              <a:buNone/>
            </a:pPr>
            <a:r>
              <a:rPr lang="ru-RU" sz="1400" dirty="0" smtClean="0">
                <a:solidFill>
                  <a:srgbClr val="FF0000"/>
                </a:solidFill>
              </a:rPr>
              <a:t>      </a:t>
            </a:r>
            <a:endParaRPr lang="ru-RU" sz="1400" dirty="0">
              <a:solidFill>
                <a:srgbClr val="FF0000"/>
              </a:solidFill>
            </a:endParaRP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8</a:t>
            </a:fld>
            <a:endParaRPr lang="ru-RU"/>
          </a:p>
        </p:txBody>
      </p:sp>
    </p:spTree>
    <p:extLst>
      <p:ext uri="{BB962C8B-B14F-4D97-AF65-F5344CB8AC3E}">
        <p14:creationId xmlns:p14="http://schemas.microsoft.com/office/powerpoint/2010/main" val="3936162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11510"/>
          </a:xfrm>
        </p:spPr>
        <p:txBody>
          <a:bodyPr/>
          <a:lstStyle/>
          <a:p>
            <a:r>
              <a:rPr lang="ru-RU" sz="2400" dirty="0">
                <a:solidFill>
                  <a:srgbClr val="FF0000"/>
                </a:solidFill>
              </a:rPr>
              <a:t>Изменения ФЗ-44, вступающие в силу с 01.07.2018 года</a:t>
            </a:r>
            <a:endParaRPr lang="ru-RU" sz="2400" dirty="0"/>
          </a:p>
        </p:txBody>
      </p:sp>
      <p:sp>
        <p:nvSpPr>
          <p:cNvPr id="3" name="Объект 2"/>
          <p:cNvSpPr>
            <a:spLocks noGrp="1"/>
          </p:cNvSpPr>
          <p:nvPr>
            <p:ph idx="1"/>
          </p:nvPr>
        </p:nvSpPr>
        <p:spPr>
          <a:xfrm>
            <a:off x="457200" y="843558"/>
            <a:ext cx="8229600" cy="3751065"/>
          </a:xfrm>
        </p:spPr>
        <p:txBody>
          <a:bodyPr/>
          <a:lstStyle/>
          <a:p>
            <a:pPr algn="ctr">
              <a:buNone/>
            </a:pPr>
            <a:r>
              <a:rPr lang="ru-RU" sz="1800" b="1" dirty="0"/>
              <a:t>Что необходимо </a:t>
            </a:r>
            <a:r>
              <a:rPr lang="ru-RU" sz="1800" b="1" dirty="0" smtClean="0"/>
              <a:t>учесть </a:t>
            </a:r>
            <a:r>
              <a:rPr lang="ru-RU" sz="1800" b="1" dirty="0"/>
              <a:t>с 1 июля 2018 </a:t>
            </a:r>
            <a:r>
              <a:rPr lang="ru-RU" sz="1800" b="1" dirty="0" smtClean="0"/>
              <a:t>года.</a:t>
            </a:r>
          </a:p>
          <a:p>
            <a:pPr algn="ctr">
              <a:buNone/>
            </a:pPr>
            <a:endParaRPr lang="ru-RU" sz="1800" b="1" dirty="0" smtClean="0"/>
          </a:p>
          <a:p>
            <a:pPr algn="just"/>
            <a:r>
              <a:rPr lang="ru-RU" sz="1800" dirty="0"/>
              <a:t>Много изменений в ФЗ-44 связаны с расширением электронных процедур. Помимо аукционов </a:t>
            </a:r>
            <a:r>
              <a:rPr lang="ru-RU" sz="1800" dirty="0" smtClean="0"/>
              <a:t>электронными </a:t>
            </a:r>
            <a:r>
              <a:rPr lang="ru-RU" sz="1800" dirty="0"/>
              <a:t>станут конкурсы, запросы котировок и запросы предложений. </a:t>
            </a:r>
          </a:p>
          <a:p>
            <a:pPr algn="just"/>
            <a:endParaRPr lang="ru-RU" sz="1800" dirty="0">
              <a:solidFill>
                <a:srgbClr val="FF0000"/>
              </a:solidFill>
            </a:endParaRPr>
          </a:p>
          <a:p>
            <a:pPr algn="just"/>
            <a:r>
              <a:rPr lang="ru-RU" sz="1800" dirty="0"/>
              <a:t>С 1 </a:t>
            </a:r>
            <a:r>
              <a:rPr lang="ru-RU" sz="1800" dirty="0" smtClean="0"/>
              <a:t>июля 2018 заказчики </a:t>
            </a:r>
            <a:r>
              <a:rPr lang="ru-RU" sz="1800" dirty="0"/>
              <a:t>вправе проводить электронные процедуры вместо бумажных конкурсов, запросов котировок и запросов предложений.</a:t>
            </a:r>
          </a:p>
          <a:p>
            <a:pPr algn="just"/>
            <a:endParaRPr lang="ru-RU" sz="1800" dirty="0"/>
          </a:p>
          <a:p>
            <a:pPr algn="just"/>
            <a:r>
              <a:rPr lang="ru-RU" sz="1800" dirty="0"/>
              <a:t>С 1 января 2019 году заказчики будут обязаны это делать, а от бумажных процедур придется отказаться.</a:t>
            </a:r>
          </a:p>
          <a:p>
            <a:pPr algn="ctr">
              <a:buNone/>
            </a:pPr>
            <a:endParaRPr lang="ru-RU" sz="1600" b="1" dirty="0"/>
          </a:p>
          <a:p>
            <a:pPr algn="just"/>
            <a:endParaRPr lang="ru-RU" sz="1600"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9</a:t>
            </a:fld>
            <a:endParaRPr lang="ru-RU"/>
          </a:p>
        </p:txBody>
      </p:sp>
    </p:spTree>
    <p:extLst>
      <p:ext uri="{BB962C8B-B14F-4D97-AF65-F5344CB8AC3E}">
        <p14:creationId xmlns:p14="http://schemas.microsoft.com/office/powerpoint/2010/main" val="857128828"/>
      </p:ext>
    </p:extLst>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35459</TotalTime>
  <Words>2175</Words>
  <Application>Microsoft Office PowerPoint</Application>
  <PresentationFormat>Экран (16:9)</PresentationFormat>
  <Paragraphs>389</Paragraphs>
  <Slides>46</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Оформление по умолчанию</vt:lpstr>
      <vt:lpstr>Презентация PowerPoint</vt:lpstr>
      <vt:lpstr>Направления работы</vt:lpstr>
      <vt:lpstr>РАССМОТРЕНИЕ ЖАЛОБ   О НАРУШЕНИИ ЗАКОНА О КОНТРАКТНОЙ СИСТЕМЕ</vt:lpstr>
      <vt:lpstr>РАССМОТРЕНИЕ  ЖАЛОБ О НАРУШЕНИИ ЗАКОНА О КОНТРАКТНОЙ СИСТЕМЕ  в 2017 и 2018 гг</vt:lpstr>
      <vt:lpstr>Проведение внеплановых проверок  </vt:lpstr>
      <vt:lpstr>Закупки</vt:lpstr>
      <vt:lpstr>Основания возврата жалоб</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ФЗ-44, вступающие в силу с 01.07.2018 года</vt:lpstr>
      <vt:lpstr>Изменения ФЗ-223, вступающие в силу с 01.07.2018 года</vt:lpstr>
      <vt:lpstr>Изменения ФЗ-223, вступающие в силу с 01.07.2018 года</vt:lpstr>
      <vt:lpstr>Изменения ФЗ-223, вступающие в силу с 01.07.2018 года</vt:lpstr>
      <vt:lpstr>Изменения ФЗ-223, вступающие в силу с 01.07.2018 года</vt:lpstr>
      <vt:lpstr>Изменения ФЗ-223, вступающие в силу с 01.07.2018 года</vt:lpstr>
      <vt:lpstr>Изменения ФЗ-223, вступающие в силу с 01.07.2018 года</vt:lpstr>
      <vt:lpstr>Изменения ФЗ-223, вступающие в силу с 01.07.2018 года</vt:lpstr>
      <vt:lpstr>Изменения ФЗ-223, вступающие в силу с 01.07.2018 года</vt:lpstr>
      <vt:lpstr>Изменения ФЗ-223, вступающие в силу с 01.07.2018 года</vt:lpstr>
      <vt:lpstr>Изменения ФЗ-223, вступающие в силу с 01.07.2018</vt:lpstr>
      <vt:lpstr>Изменения ФЗ-223, вступающие в силу с 01.07.2018 года</vt:lpstr>
      <vt:lpstr>Изменения ФЗ-223, вступающие в силу с 01.07.2018 года</vt:lpstr>
      <vt:lpstr>Изменения ФЗ-223, вступающие в силу с 01.07.2018 года</vt:lpstr>
      <vt:lpstr>Изменения ФЗ-44 в части ведения реестра недобросовестных поставщиков </vt:lpstr>
      <vt:lpstr>Реестр недобросовестных поставщиков</vt:lpstr>
      <vt:lpstr> Основания включения в РНП  </vt:lpstr>
      <vt:lpstr>Односторонний отказ заказчика от исполнения контракта</vt:lpstr>
      <vt:lpstr>Предписания</vt:lpstr>
      <vt:lpstr>Презентация PowerPoint</vt:lpstr>
    </vt:vector>
  </TitlesOfParts>
  <Company>ФАС России</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Самолысов П.В.</dc:creator>
  <cp:lastModifiedBy>Боброва О.А.</cp:lastModifiedBy>
  <cp:revision>1274</cp:revision>
  <cp:lastPrinted>2018-06-21T08:39:08Z</cp:lastPrinted>
  <dcterms:created xsi:type="dcterms:W3CDTF">2012-02-14T15:20:51Z</dcterms:created>
  <dcterms:modified xsi:type="dcterms:W3CDTF">2018-06-25T11:16:49Z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Итоги работы ФАС России в 2009 году и задачи на 2010 год</vt:lpwstr>
  </property>
  <property fmtid="{D5CDD505-2E9C-101B-9397-08002B2CF9AE}" pid="3" name="Owner">
    <vt:lpwstr/>
  </property>
  <property fmtid="{D5CDD505-2E9C-101B-9397-08002B2CF9AE}" pid="4" name="Status">
    <vt:lpwstr/>
  </property>
</Properties>
</file>