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778" r:id="rId2"/>
    <p:sldId id="707" r:id="rId3"/>
    <p:sldId id="682" r:id="rId4"/>
    <p:sldId id="810" r:id="rId5"/>
    <p:sldId id="780" r:id="rId6"/>
    <p:sldId id="712" r:id="rId7"/>
    <p:sldId id="785" r:id="rId8"/>
    <p:sldId id="788" r:id="rId9"/>
    <p:sldId id="803" r:id="rId10"/>
    <p:sldId id="804" r:id="rId11"/>
    <p:sldId id="793" r:id="rId12"/>
    <p:sldId id="786" r:id="rId13"/>
    <p:sldId id="792" r:id="rId14"/>
    <p:sldId id="802" r:id="rId15"/>
    <p:sldId id="791" r:id="rId16"/>
    <p:sldId id="805" r:id="rId17"/>
    <p:sldId id="808" r:id="rId18"/>
    <p:sldId id="807" r:id="rId19"/>
    <p:sldId id="806" r:id="rId20"/>
    <p:sldId id="812" r:id="rId21"/>
    <p:sldId id="813" r:id="rId22"/>
    <p:sldId id="809" r:id="rId23"/>
    <p:sldId id="814" r:id="rId24"/>
    <p:sldId id="815" r:id="rId25"/>
    <p:sldId id="811" r:id="rId26"/>
    <p:sldId id="732" r:id="rId27"/>
    <p:sldId id="644" r:id="rId28"/>
  </p:sldIdLst>
  <p:sldSz cx="9144000" cy="5143500" type="screen16x9"/>
  <p:notesSz cx="6797675" cy="987266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66FF"/>
    <a:srgbClr val="FF5050"/>
    <a:srgbClr val="FFFF00"/>
    <a:srgbClr val="008080"/>
    <a:srgbClr val="028842"/>
    <a:srgbClr val="8A0000"/>
    <a:srgbClr val="F2340E"/>
    <a:srgbClr val="99CC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86" autoAdjust="0"/>
    <p:restoredTop sz="86441" autoAdjust="0"/>
  </p:normalViewPr>
  <p:slideViewPr>
    <p:cSldViewPr>
      <p:cViewPr>
        <p:scale>
          <a:sx n="100" d="100"/>
          <a:sy n="100" d="100"/>
        </p:scale>
        <p:origin x="-1230" y="-4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depthPercent val="100"/>
      <c:rAngAx val="0"/>
      <c:perspective val="30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109209650441879E-4"/>
          <c:y val="0"/>
          <c:w val="0.99917827375712021"/>
          <c:h val="0.90391553246478507"/>
        </c:manualLayout>
      </c:layout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4206848"/>
        <c:axId val="54208384"/>
        <c:axId val="0"/>
      </c:bar3DChart>
      <c:catAx>
        <c:axId val="5420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54208384"/>
        <c:crosses val="autoZero"/>
        <c:auto val="1"/>
        <c:lblAlgn val="ctr"/>
        <c:lblOffset val="100"/>
        <c:noMultiLvlLbl val="0"/>
      </c:catAx>
      <c:valAx>
        <c:axId val="54208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54206848"/>
        <c:crosses val="autoZero"/>
        <c:crossBetween val="between"/>
      </c:valAx>
      <c:spPr>
        <a:noFill/>
        <a:ln w="25398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644" cy="49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70" tIns="46485" rIns="92970" bIns="46485" numCol="1" anchor="t" anchorCtr="0" compatLnSpc="1">
            <a:prstTxWarp prst="textNoShape">
              <a:avLst/>
            </a:prstTxWarp>
          </a:bodyPr>
          <a:lstStyle>
            <a:lvl1pPr defTabSz="929840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29" y="0"/>
            <a:ext cx="2944644" cy="49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70" tIns="46485" rIns="92970" bIns="46485" numCol="1" anchor="t" anchorCtr="0" compatLnSpc="1">
            <a:prstTxWarp prst="textNoShape">
              <a:avLst/>
            </a:prstTxWarp>
          </a:bodyPr>
          <a:lstStyle>
            <a:lvl1pPr algn="r" defTabSz="929840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41363"/>
            <a:ext cx="6578600" cy="3700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288" y="4689397"/>
            <a:ext cx="5439101" cy="444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70" tIns="46485" rIns="92970" bIns="464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72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7204"/>
            <a:ext cx="2944644" cy="49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70" tIns="46485" rIns="92970" bIns="46485" numCol="1" anchor="b" anchorCtr="0" compatLnSpc="1">
            <a:prstTxWarp prst="textNoShape">
              <a:avLst/>
            </a:prstTxWarp>
          </a:bodyPr>
          <a:lstStyle>
            <a:lvl1pPr defTabSz="929840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2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29" y="9377204"/>
            <a:ext cx="2944644" cy="49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70" tIns="46485" rIns="92970" bIns="46485" numCol="1" anchor="b" anchorCtr="0" compatLnSpc="1">
            <a:prstTxWarp prst="textNoShape">
              <a:avLst/>
            </a:prstTxWarp>
          </a:bodyPr>
          <a:lstStyle>
            <a:lvl1pPr algn="r" defTabSz="927528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503D825-286A-43BA-8325-B9AC7C7849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123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CEC6671E-3558-4958-B526-712932F89030}" type="slidenum">
              <a:rPr lang="ru-RU" smtClean="0">
                <a:latin typeface="Arial" pitchFamily="34" charset="0"/>
                <a:ea typeface="MS PGothic" pitchFamily="34" charset="-128"/>
              </a:rPr>
              <a:pPr defTabSz="930275"/>
              <a:t>1</a:t>
            </a:fld>
            <a:endParaRPr lang="ru-RU" smtClean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1A77A2D3-99DD-4115-AE2A-6FCDFF640D72}" type="slidenum">
              <a:rPr lang="ru-RU" smtClean="0">
                <a:latin typeface="Arial" pitchFamily="34" charset="0"/>
                <a:ea typeface="MS PGothic" pitchFamily="34" charset="-128"/>
              </a:rPr>
              <a:pPr defTabSz="930275"/>
              <a:t>7</a:t>
            </a:fld>
            <a:endParaRPr lang="ru-RU" smtClean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53724E33-FB4D-4CF3-9018-13209805F0C6}" type="slidenum">
              <a:rPr lang="ru-RU" smtClean="0">
                <a:latin typeface="Arial" pitchFamily="34" charset="0"/>
                <a:ea typeface="MS PGothic" pitchFamily="34" charset="-128"/>
              </a:rPr>
              <a:pPr defTabSz="930275"/>
              <a:t>11</a:t>
            </a:fld>
            <a:endParaRPr lang="ru-RU" smtClean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E63BB779-F2B7-44FF-9DF0-3DD13509E9E8}" type="slidenum">
              <a:rPr lang="ru-RU" smtClean="0">
                <a:latin typeface="Arial" pitchFamily="34" charset="0"/>
                <a:ea typeface="MS PGothic" pitchFamily="34" charset="-128"/>
              </a:rPr>
              <a:pPr defTabSz="930275"/>
              <a:t>13</a:t>
            </a:fld>
            <a:endParaRPr lang="ru-RU" smtClean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  <a:p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D8770DCB-F83F-4128-8CE1-C323A94B2F71}" type="slidenum">
              <a:rPr lang="ru-RU" smtClean="0">
                <a:latin typeface="Arial" pitchFamily="34" charset="0"/>
                <a:ea typeface="MS PGothic" pitchFamily="34" charset="-128"/>
              </a:rPr>
              <a:pPr defTabSz="930275"/>
              <a:t>14</a:t>
            </a:fld>
            <a:endParaRPr lang="ru-RU" smtClean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98E39863-AC2B-4B6A-86B6-A060DF3787DB}" type="slidenum">
              <a:rPr lang="ru-RU" smtClean="0">
                <a:latin typeface="Arial" pitchFamily="34" charset="0"/>
                <a:ea typeface="MS PGothic" pitchFamily="34" charset="-128"/>
              </a:rPr>
              <a:pPr defTabSz="930275"/>
              <a:t>15</a:t>
            </a:fld>
            <a:endParaRPr lang="ru-RU" smtClean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пр копия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97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 descr="пр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68478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DDE4B-8B30-4645-A0E5-0119F153AA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F9396-7A55-445A-88FD-9A7E0A3091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7086-880D-476A-9924-DFC22C382D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72116-5C6D-47CA-BC92-A4DBEAE4BD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4CE99-1BB7-4898-B056-F1E35115EA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32A19-7491-4FC0-B6E9-320453ECFD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63ACF-489A-4BAD-B362-0ACED2251F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BD279-F3DD-437D-A337-386CBFE1FD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C9410-9F92-4D34-B0DA-23BF1BA7D9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96D7D-B978-4365-85C9-85207FD9B9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2B101-1A0E-412E-B29D-B25D855F50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33A0-2D83-4904-8E04-062BF1EF93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6C0A4-F887-4CBC-B17E-ACCC9DC494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A9DC6-C943-4AAD-AF72-9C825937C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pic>
        <p:nvPicPr>
          <p:cNvPr id="1028" name="Picture 8" descr="пр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4968478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9" descr="пр 1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6913" y="4935141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22C39A3-C713-4A8D-B05F-6EA333364F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333399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333399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33399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33399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hyperlink" Target="http://www.zelenograds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8673B6133EB9DEDE8FFE625CA15C808DBCA96E4A34BBF94E7E43BE7C1Cy6KCR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3&amp;cad=rja&amp;uact=8&amp;ved=0ahUKEwiUvZ7QmOXbAhVJlCwKHSAmAwIQFghHMAI&amp;url=https://kld.nightparty.ru/kalyannaya-hookahplace-kaliningrad/&amp;usg=AOvVaw1jQHkCSq9PbwKdcLaoEV9u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3EE3B2E08552A0E4A6360E6022F1E8C9C05C5F6482796DFEDBB25A12D3A88FEC3CDEB3149A4190F7ZDbCP" TargetMode="External"/><Relationship Id="rId2" Type="http://schemas.openxmlformats.org/officeDocument/2006/relationships/hyperlink" Target="consultantplus://offline/ref=3EE3B2E08552A0E4A6360E6022F1E8C9C05D5062857F6DFEDBB25A12D3A88FEC3CDEB313Z9bB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consultantplus://offline/ref=3EE3B2E08552A0E4A6360E6022F1E8C9C05C5F6482796DFEDBB25A12D3A88FEC3CDEB3169948Z9b9P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hyperlink" Target="http://www.fas.gov.ru/" TargetMode="External"/><Relationship Id="rId10" Type="http://schemas.openxmlformats.org/officeDocument/2006/relationships/hyperlink" Target="http://www.kaliningrad.fas.gov.ru/" TargetMode="External"/><Relationship Id="rId4" Type="http://schemas.openxmlformats.org/officeDocument/2006/relationships/image" Target="../media/image60.png"/><Relationship Id="rId9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static.kremlin.ru/media/acts/files/0001201804230046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6"/>
          <p:cNvSpPr>
            <a:spLocks noChangeArrowheads="1"/>
          </p:cNvSpPr>
          <p:nvPr/>
        </p:nvSpPr>
        <p:spPr bwMode="auto">
          <a:xfrm>
            <a:off x="2555777" y="195486"/>
            <a:ext cx="633670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УПРАВЛЕНИЕ ФЕДЕРАЛЬНОЙ АНТИМОНОПОЛЬНОЙ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</a:rPr>
              <a:t>СЛУЖБЫ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ПО КАЛИНИНГРАДСКОЙ ОБЛАСТИ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0" y="1821656"/>
            <a:ext cx="9144000" cy="197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b="1"/>
          </a:p>
          <a:p>
            <a:pPr algn="ctr">
              <a:lnSpc>
                <a:spcPct val="140000"/>
              </a:lnSpc>
            </a:pPr>
            <a:endParaRPr lang="ru-RU" sz="2000" b="1"/>
          </a:p>
          <a:p>
            <a:pPr algn="ctr">
              <a:lnSpc>
                <a:spcPct val="140000"/>
              </a:lnSpc>
            </a:pPr>
            <a:endParaRPr lang="ru-RU" sz="2000" b="1"/>
          </a:p>
          <a:p>
            <a:pPr algn="ctr">
              <a:lnSpc>
                <a:spcPct val="140000"/>
              </a:lnSpc>
            </a:pPr>
            <a:endParaRPr lang="ru-RU" sz="1600" b="1"/>
          </a:p>
          <a:p>
            <a:pPr algn="ctr"/>
            <a:endParaRPr lang="ru-RU" sz="1600" b="1"/>
          </a:p>
        </p:txBody>
      </p:sp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5076057" y="3219822"/>
            <a:ext cx="3816424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b="1" dirty="0">
              <a:solidFill>
                <a:schemeClr val="accent2"/>
              </a:solidFill>
            </a:endParaRPr>
          </a:p>
          <a:p>
            <a:pPr algn="r">
              <a:spcBef>
                <a:spcPct val="50000"/>
              </a:spcBef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Боброва О.А. </a:t>
            </a:r>
          </a:p>
          <a:p>
            <a:pPr algn="r">
              <a:spcBef>
                <a:spcPct val="50000"/>
              </a:spcBef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руководитель управления</a:t>
            </a:r>
          </a:p>
          <a:p>
            <a:pPr algn="r">
              <a:spcBef>
                <a:spcPct val="50000"/>
              </a:spcBef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22 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июня 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2018 года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07704" y="1556748"/>
            <a:ext cx="72362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Arial"/>
            </a:endParaRPr>
          </a:p>
          <a:p>
            <a:pPr lvl="0" algn="ctr">
              <a:spcBef>
                <a:spcPct val="50000"/>
              </a:spcBef>
            </a:pPr>
            <a:r>
              <a:rPr lang="ru-RU" sz="2000" b="1" dirty="0" smtClean="0">
                <a:solidFill>
                  <a:schemeClr val="accent1">
                    <a:lumMod val="25000"/>
                  </a:schemeClr>
                </a:solidFill>
                <a:latin typeface="Arial"/>
              </a:rPr>
              <a:t> «Защита интеллектуальных прав </a:t>
            </a:r>
            <a:r>
              <a:rPr lang="en-US" sz="2000" b="1" dirty="0" smtClean="0">
                <a:solidFill>
                  <a:schemeClr val="accent1">
                    <a:lumMod val="25000"/>
                  </a:schemeClr>
                </a:solidFill>
                <a:latin typeface="Arial"/>
              </a:rPr>
              <a:t>FIFA</a:t>
            </a:r>
            <a:r>
              <a:rPr lang="ru-RU" sz="2000" b="1" dirty="0" smtClean="0">
                <a:solidFill>
                  <a:schemeClr val="accent1">
                    <a:lumMod val="25000"/>
                  </a:schemeClr>
                </a:solidFill>
                <a:latin typeface="Arial"/>
              </a:rPr>
              <a:t>. Практика применения антимонопольного законодательства Калининградским УФАС»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8229600" cy="49356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800" b="1" kern="1200" dirty="0">
                <a:solidFill>
                  <a:schemeClr val="bg1"/>
                </a:solidFill>
              </a:rPr>
              <a:t>Товарные знаки </a:t>
            </a:r>
            <a:r>
              <a:rPr lang="en-US" sz="2800" b="1" kern="1200" dirty="0">
                <a:solidFill>
                  <a:schemeClr val="bg1"/>
                </a:solidFill>
              </a:rPr>
              <a:t>FIFA </a:t>
            </a:r>
            <a:r>
              <a:rPr lang="ru-RU" sz="2800" b="1" kern="1200" dirty="0">
                <a:solidFill>
                  <a:schemeClr val="bg1"/>
                </a:solidFill>
              </a:rPr>
              <a:t>подлежащие охране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81748181"/>
              </p:ext>
            </p:extLst>
          </p:nvPr>
        </p:nvGraphicFramePr>
        <p:xfrm>
          <a:off x="179511" y="843560"/>
          <a:ext cx="8784978" cy="3819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3"/>
                <a:gridCol w="2952328"/>
                <a:gridCol w="3384377"/>
              </a:tblGrid>
              <a:tr h="360038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kern="1200" baseline="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ТОВАРНЫЙ ЗНАК</a:t>
                      </a:r>
                      <a:endParaRPr lang="ru-RU" sz="1200" b="1" i="0" u="none" strike="noStrike" kern="1200" baseline="0" dirty="0">
                        <a:solidFill>
                          <a:schemeClr val="accent1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kern="1200" baseline="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­   НОМЕР И ДАТА РЕГИСТРАЦИИ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kern="1200" baseline="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КЛАССЫ  МКТУ</a:t>
                      </a:r>
                      <a:endParaRPr lang="ru-RU" sz="1200" b="1" i="0" u="none" strike="noStrike" kern="1200" baseline="0" dirty="0">
                        <a:solidFill>
                          <a:schemeClr val="accent1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46449">
                <a:tc>
                  <a:txBody>
                    <a:bodyPr/>
                    <a:lstStyle/>
                    <a:p>
                      <a:pPr algn="ctr"/>
                      <a:endParaRPr lang="en-US" sz="1600" b="0" i="0" u="none" strike="noStrike" kern="1200" baseline="0" dirty="0" smtClean="0">
                        <a:solidFill>
                          <a:schemeClr val="dk1"/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RUSSIA 2018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434255  01 апреля 2011</a:t>
                      </a:r>
                    </a:p>
                    <a:p>
                      <a:pPr algn="ctr"/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471195  20 сентября 2012 </a:t>
                      </a:r>
                    </a:p>
                    <a:p>
                      <a:pPr algn="ctr"/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471074  19 сентября 2012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34, 41</a:t>
                      </a:r>
                    </a:p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1, 3, 4, 6, 9, 10, 12, 14, 16, 18, 20, 21,</a:t>
                      </a:r>
                    </a:p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24, 25, 26, 28, 30, 32, 33, 34, 36, 37,</a:t>
                      </a:r>
                    </a:p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38, 39, 43</a:t>
                      </a:r>
                    </a:p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5, 7, 8, 11, 15, 27, 29, 31, 40, 42, 45</a:t>
                      </a:r>
                      <a:endParaRPr lang="ru-RU" sz="11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46449">
                <a:tc>
                  <a:txBody>
                    <a:bodyPr/>
                    <a:lstStyle/>
                    <a:p>
                      <a:pPr algn="ctr"/>
                      <a:endParaRPr lang="en-US" sz="1600" b="0" i="0" u="none" strike="noStrike" kern="1200" baseline="0" dirty="0" smtClean="0">
                        <a:solidFill>
                          <a:schemeClr val="dk1"/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 РОССИЯ 2018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1240317 06 августа  2014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1, 3, 4, 5, 6, 7, 8, 9, 10, 11, 12, 14, 15, 16, 18, 20, 21, 24, 25, 26, 27, 28, 29, 30, 31,32, 33, 34, 35, 36, 37, 38, 39, 40, 41, 42,43, 45</a:t>
                      </a:r>
                      <a:endParaRPr lang="ru-RU" sz="11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46449"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  </a:t>
                      </a:r>
                      <a:endParaRPr lang="en-US" sz="1600" b="0" i="0" u="none" strike="noStrike" kern="1200" baseline="0" dirty="0" smtClean="0">
                        <a:solidFill>
                          <a:schemeClr val="dk1"/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КАЛИНИНГРАД 2018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516779 01 июля 2014</a:t>
                      </a:r>
                    </a:p>
                    <a:p>
                      <a:pPr algn="ctr"/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601757 17  января 2017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16, 18, 25, 28, 41</a:t>
                      </a:r>
                    </a:p>
                    <a:p>
                      <a:endParaRPr lang="ru-RU" sz="11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4, 6, 9, 12, 14, 20, 21, 24, 29, 30, 32,</a:t>
                      </a:r>
                    </a:p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33, 35, 36, 38, 39, 43</a:t>
                      </a:r>
                      <a:endParaRPr lang="ru-RU" sz="11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46449">
                <a:tc>
                  <a:txBody>
                    <a:bodyPr/>
                    <a:lstStyle/>
                    <a:p>
                      <a:pPr algn="ctr"/>
                      <a:endParaRPr lang="ru-RU" sz="1600" b="0" i="0" u="none" strike="noStrike" kern="1200" baseline="0" dirty="0" smtClean="0">
                        <a:solidFill>
                          <a:schemeClr val="dk1"/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KALININGRAD 2018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516790</a:t>
                      </a:r>
                      <a:r>
                        <a:rPr lang="en-US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01 июля 2014</a:t>
                      </a:r>
                      <a:endParaRPr lang="ru-RU" sz="15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16, 18, 25, 28, 41</a:t>
                      </a:r>
                      <a:endParaRPr lang="ru-RU" sz="11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46449">
                <a:tc>
                  <a:txBody>
                    <a:bodyPr/>
                    <a:lstStyle/>
                    <a:p>
                      <a:pPr algn="ctr"/>
                      <a:endParaRPr lang="ru-RU" sz="1600" b="0" i="0" u="none" strike="noStrike" kern="1200" baseline="0" dirty="0" smtClean="0">
                        <a:solidFill>
                          <a:schemeClr val="dk1"/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ZABIVAKA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600425 28  Декабря 2016</a:t>
                      </a:r>
                      <a:endParaRPr lang="ru-RU" sz="15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1, 3, 4, 5, 6, 7, 8, 9, 10, 11, 12, 14, 15, 16, 18, 20, 21, 24, 25, 26, 27, 28, 29, 30, 31, 32, 33, 34, 35, 36, 37, 38, 39, 40, 41, 42, 43, 45</a:t>
                      </a:r>
                      <a:endParaRPr lang="ru-RU" sz="11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97086-880D-476A-9924-DFC22C382D01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08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452438"/>
          </a:xfrm>
          <a:prstGeom prst="rect">
            <a:avLst/>
          </a:prstGeom>
          <a:solidFill>
            <a:schemeClr val="accent5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340" name="Номер слайда 9"/>
          <p:cNvSpPr>
            <a:spLocks noGrp="1"/>
          </p:cNvSpPr>
          <p:nvPr>
            <p:ph type="sldNum" sz="quarter" idx="10"/>
          </p:nvPr>
        </p:nvSpPr>
        <p:spPr>
          <a:xfrm>
            <a:off x="6989248" y="4806779"/>
            <a:ext cx="2133600" cy="228600"/>
          </a:xfrm>
          <a:noFill/>
        </p:spPr>
        <p:txBody>
          <a:bodyPr/>
          <a:lstStyle/>
          <a:p>
            <a:r>
              <a:rPr lang="ru-RU" dirty="0" smtClean="0">
                <a:latin typeface="Arial" pitchFamily="34" charset="0"/>
                <a:ea typeface="MS PGothic" pitchFamily="34" charset="-128"/>
              </a:rPr>
              <a:t>11</a:t>
            </a:r>
          </a:p>
          <a:p>
            <a:endParaRPr lang="ru-RU" dirty="0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4341" name="Заголовок 6"/>
          <p:cNvSpPr>
            <a:spLocks noGrp="1"/>
          </p:cNvSpPr>
          <p:nvPr>
            <p:ph type="title"/>
          </p:nvPr>
        </p:nvSpPr>
        <p:spPr>
          <a:xfrm>
            <a:off x="31960" y="-29766"/>
            <a:ext cx="9144000" cy="482204"/>
          </a:xfrm>
        </p:spPr>
        <p:txBody>
          <a:bodyPr/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ЖАЛОБА В УФАС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endParaRPr lang="ru-RU" sz="20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7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63336"/>
              </p:ext>
            </p:extLst>
          </p:nvPr>
        </p:nvGraphicFramePr>
        <p:xfrm>
          <a:off x="357188" y="670202"/>
          <a:ext cx="3782764" cy="4205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9" y="699542"/>
            <a:ext cx="3856554" cy="422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43558"/>
            <a:ext cx="3515147" cy="364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4424023"/>
            <a:ext cx="4336642" cy="432197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hlinkClick r:id="rId2"/>
              </a:rPr>
              <a:t>http</a:t>
            </a:r>
            <a:r>
              <a:rPr lang="ru-RU" sz="2000" b="1" dirty="0">
                <a:solidFill>
                  <a:schemeClr val="bg1"/>
                </a:solidFill>
                <a:hlinkClick r:id="rId2"/>
              </a:rPr>
              <a:t>://www.zelenogradsk.com/</a:t>
            </a:r>
            <a:r>
              <a:rPr lang="ru-RU" sz="2000" b="1" dirty="0">
                <a:solidFill>
                  <a:schemeClr val="bg1"/>
                </a:solidFill>
              </a:rPr>
              <a:t/>
            </a:r>
            <a:br>
              <a:rPr lang="ru-RU" sz="2000" b="1" dirty="0">
                <a:solidFill>
                  <a:schemeClr val="bg1"/>
                </a:solidFill>
              </a:rPr>
            </a:br>
            <a:endParaRPr lang="ru-RU" sz="20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173" name="Номер слайда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B803EBA-7201-4088-BAEC-A50824A92C9C}" type="slidenum">
              <a:rPr lang="ru-RU" smtClean="0">
                <a:latin typeface="Arial" pitchFamily="34" charset="0"/>
                <a:ea typeface="MS PGothic" pitchFamily="34" charset="-128"/>
              </a:rPr>
              <a:pPr/>
              <a:t>12</a:t>
            </a:fld>
            <a:endParaRPr lang="ru-RU" smtClean="0"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843558"/>
            <a:ext cx="5879709" cy="240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011" y="1463017"/>
            <a:ext cx="2395202" cy="275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99542"/>
            <a:ext cx="2088232" cy="2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59370"/>
            <a:ext cx="2001780" cy="300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02400" y="25227"/>
            <a:ext cx="7537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Нарушения 2017 год</a:t>
            </a:r>
            <a:endParaRPr lang="ru-RU" sz="2800" b="1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254" y="3148804"/>
            <a:ext cx="2750171" cy="177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03598"/>
            <a:ext cx="2794648" cy="380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9144000" cy="452438"/>
          </a:xfrm>
          <a:prstGeom prst="rect">
            <a:avLst/>
          </a:prstGeom>
          <a:solidFill>
            <a:schemeClr val="accent5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6" name="Номер слайда 9"/>
          <p:cNvSpPr>
            <a:spLocks noGrp="1"/>
          </p:cNvSpPr>
          <p:nvPr>
            <p:ph type="sldNum" sz="quarter" idx="10"/>
          </p:nvPr>
        </p:nvSpPr>
        <p:spPr>
          <a:xfrm>
            <a:off x="7010400" y="4914900"/>
            <a:ext cx="2133600" cy="228600"/>
          </a:xfrm>
          <a:noFill/>
        </p:spPr>
        <p:txBody>
          <a:bodyPr/>
          <a:lstStyle/>
          <a:p>
            <a:r>
              <a:rPr lang="ru-RU" dirty="0" smtClean="0">
                <a:latin typeface="Arial" pitchFamily="34" charset="0"/>
                <a:ea typeface="MS PGothic" pitchFamily="34" charset="-128"/>
              </a:rPr>
              <a:t>10</a:t>
            </a:r>
          </a:p>
          <a:p>
            <a:endParaRPr lang="ru-RU" dirty="0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331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2204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                  РАССМОТРЕНИЕ ЖАЛОБЫ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127"/>
            <a:ext cx="1425529" cy="37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8" y="843558"/>
            <a:ext cx="3043461" cy="401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15697"/>
            <a:ext cx="3319913" cy="241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924" y="2565227"/>
            <a:ext cx="3801392" cy="243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452438"/>
          </a:xfrm>
          <a:prstGeom prst="rect">
            <a:avLst/>
          </a:prstGeom>
          <a:solidFill>
            <a:schemeClr val="accent5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03" name="Номер слайда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A67E330-7B11-4FDD-AB42-AF0D7BB85B27}" type="slidenum">
              <a:rPr lang="ru-RU" smtClean="0">
                <a:latin typeface="Arial" pitchFamily="34" charset="0"/>
                <a:ea typeface="MS PGothic" pitchFamily="34" charset="-128"/>
              </a:rPr>
              <a:pPr/>
              <a:t>14</a:t>
            </a:fld>
            <a:endParaRPr lang="ru-RU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5604" name="Заголовок 6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482204"/>
          </a:xfrm>
        </p:spPr>
        <p:txBody>
          <a:bodyPr/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</a:rPr>
              <a:t>РЕАКЦИЯ СМИ</a:t>
            </a:r>
          </a:p>
        </p:txBody>
      </p:sp>
      <p:sp>
        <p:nvSpPr>
          <p:cNvPr id="25606" name="Прямоугольник 10"/>
          <p:cNvSpPr>
            <a:spLocks noChangeArrowheads="1"/>
          </p:cNvSpPr>
          <p:nvPr/>
        </p:nvSpPr>
        <p:spPr bwMode="auto">
          <a:xfrm>
            <a:off x="2286001" y="1168004"/>
            <a:ext cx="66786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200" dirty="0" smtClean="0">
                <a:solidFill>
                  <a:srgbClr val="333399"/>
                </a:solidFill>
              </a:rPr>
              <a:t>.</a:t>
            </a:r>
            <a:endParaRPr lang="ru-RU" sz="1200" b="1" dirty="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5607" name="Rectangle 10"/>
          <p:cNvSpPr>
            <a:spLocks noChangeArrowheads="1"/>
          </p:cNvSpPr>
          <p:nvPr/>
        </p:nvSpPr>
        <p:spPr bwMode="auto">
          <a:xfrm>
            <a:off x="2051051" y="3089271"/>
            <a:ext cx="46085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5608" name="Прямоугольник 13"/>
          <p:cNvSpPr>
            <a:spLocks noChangeArrowheads="1"/>
          </p:cNvSpPr>
          <p:nvPr/>
        </p:nvSpPr>
        <p:spPr bwMode="auto">
          <a:xfrm>
            <a:off x="250825" y="2247900"/>
            <a:ext cx="64087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200" dirty="0"/>
          </a:p>
          <a:p>
            <a:pPr algn="just" eaLnBrk="0" hangingPunct="0"/>
            <a:endParaRPr lang="ru-RU" sz="1200" dirty="0"/>
          </a:p>
          <a:p>
            <a:pPr algn="just" eaLnBrk="0" hangingPunct="0"/>
            <a:endParaRPr lang="ru-RU" sz="1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4860"/>
            <a:ext cx="2998950" cy="322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471" y="778363"/>
            <a:ext cx="2592288" cy="211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779" y="2799407"/>
            <a:ext cx="3290145" cy="212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85997"/>
            <a:ext cx="2180700" cy="190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9893" y="11335"/>
            <a:ext cx="9144000" cy="452438"/>
          </a:xfrm>
          <a:prstGeom prst="rect">
            <a:avLst/>
          </a:prstGeom>
          <a:solidFill>
            <a:schemeClr val="accent5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292" name="Номер слайда 9"/>
          <p:cNvSpPr>
            <a:spLocks noGrp="1"/>
          </p:cNvSpPr>
          <p:nvPr>
            <p:ph type="sldNum" sz="quarter" idx="10"/>
          </p:nvPr>
        </p:nvSpPr>
        <p:spPr>
          <a:xfrm>
            <a:off x="6876256" y="4719414"/>
            <a:ext cx="2133600" cy="228600"/>
          </a:xfrm>
          <a:noFill/>
        </p:spPr>
        <p:txBody>
          <a:bodyPr/>
          <a:lstStyle/>
          <a:p>
            <a:r>
              <a:rPr lang="ru-RU" dirty="0" smtClean="0">
                <a:latin typeface="Arial" pitchFamily="34" charset="0"/>
                <a:ea typeface="MS PGothic" pitchFamily="34" charset="-128"/>
              </a:rPr>
              <a:t>9</a:t>
            </a:r>
          </a:p>
          <a:p>
            <a:endParaRPr lang="ru-RU" dirty="0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293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2204"/>
          </a:xfrm>
        </p:spPr>
        <p:txBody>
          <a:bodyPr/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</a:rPr>
              <a:t>РЕЗУЛЬТАТ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7534"/>
            <a:ext cx="324036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15566"/>
            <a:ext cx="3521020" cy="220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C:\Users\to39-bobrova\Desktop\фото\2017\май\ФИФА ответ\IMG_6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03798"/>
            <a:ext cx="2315949" cy="1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555526"/>
          </a:xfrm>
        </p:spPr>
        <p:txBody>
          <a:bodyPr/>
          <a:lstStyle/>
          <a:p>
            <a:pPr algn="r"/>
            <a:r>
              <a:rPr lang="ru-RU" sz="2800" b="1" kern="1200" dirty="0">
                <a:solidFill>
                  <a:schemeClr val="bg1"/>
                </a:solidFill>
              </a:rPr>
              <a:t>Нарушения 2018 год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71550"/>
            <a:ext cx="8229600" cy="382307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 А-09/2018 «Пресервы»</a:t>
            </a:r>
          </a:p>
          <a:p>
            <a:pPr marL="0" indent="0" algn="ctr">
              <a:buNone/>
            </a:pPr>
            <a:endParaRPr lang="ru-RU" sz="1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171" y="699542"/>
            <a:ext cx="2271341" cy="214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C:\DOCUME~1\TO39-Z~1\LOCALS~1\Temp\FineReader10\media\image6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402162"/>
            <a:ext cx="4032448" cy="136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2" y="1203598"/>
            <a:ext cx="2638426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91630"/>
            <a:ext cx="1872208" cy="187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909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-92546"/>
            <a:ext cx="8229600" cy="720080"/>
          </a:xfrm>
        </p:spPr>
        <p:txBody>
          <a:bodyPr/>
          <a:lstStyle/>
          <a:p>
            <a:pPr algn="r"/>
            <a:r>
              <a:rPr lang="ru-RU" sz="2800" b="1" kern="1200" dirty="0">
                <a:solidFill>
                  <a:schemeClr val="bg1"/>
                </a:solidFill>
              </a:rPr>
              <a:t>Нарушения 2018 год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0" y="627534"/>
            <a:ext cx="9144000" cy="4320480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smtClean="0"/>
              <a:t>28 мая 2018 года </a:t>
            </a:r>
            <a:r>
              <a:rPr lang="ru-RU" sz="1800" dirty="0" smtClean="0"/>
              <a:t>– возбуждено дело № АМЗ-09/2018</a:t>
            </a:r>
          </a:p>
          <a:p>
            <a:pPr marL="0" indent="0">
              <a:buNone/>
            </a:pPr>
            <a:r>
              <a:rPr lang="ru-RU" sz="1800" b="1" dirty="0" smtClean="0"/>
              <a:t>31 мая 2018 го</a:t>
            </a:r>
            <a:r>
              <a:rPr lang="ru-RU" sz="1800" dirty="0" smtClean="0"/>
              <a:t>да – выдано заключение об обстоятельствах дела</a:t>
            </a:r>
          </a:p>
          <a:p>
            <a:pPr marL="0" indent="0">
              <a:buNone/>
            </a:pPr>
            <a:r>
              <a:rPr lang="ru-RU" sz="1800" b="1" dirty="0" smtClean="0"/>
              <a:t>08 июня 2018 года </a:t>
            </a:r>
            <a:r>
              <a:rPr lang="ru-RU" sz="1800" dirty="0" smtClean="0"/>
              <a:t>– принято решение по делу:</a:t>
            </a:r>
          </a:p>
          <a:p>
            <a:pPr marL="0" indent="0" algn="just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</a:t>
            </a:r>
            <a:r>
              <a:rPr lang="ru-RU" sz="1600" i="1" dirty="0" smtClean="0"/>
              <a:t>-   </a:t>
            </a:r>
            <a:r>
              <a:rPr lang="ru-RU" sz="1400" i="1" dirty="0" smtClean="0"/>
              <a:t>установлено нарушение ООО «Гавана» части</a:t>
            </a:r>
            <a:r>
              <a:rPr lang="ru-RU" sz="1400" i="1" dirty="0"/>
              <a:t> 1 статьи 20 Федерального закона от 07.06.2013 № </a:t>
            </a:r>
            <a:r>
              <a:rPr lang="ru-RU" sz="1400" i="1" dirty="0" smtClean="0"/>
              <a:t>108-ФЗ и пункта</a:t>
            </a:r>
            <a:r>
              <a:rPr lang="ru-RU" sz="1400" i="1" dirty="0"/>
              <a:t> 1 статьи 14.6 Федерального закона от 06.07.2006 № </a:t>
            </a:r>
            <a:r>
              <a:rPr lang="ru-RU" sz="1400" i="1" dirty="0" smtClean="0"/>
              <a:t>135-ФЗ</a:t>
            </a:r>
          </a:p>
          <a:p>
            <a:pPr marL="0" indent="0" algn="just">
              <a:buNone/>
            </a:pPr>
            <a:r>
              <a:rPr lang="ru-RU" sz="1400" i="1" dirty="0"/>
              <a:t> </a:t>
            </a:r>
            <a:r>
              <a:rPr lang="ru-RU" sz="1400" i="1" dirty="0" smtClean="0"/>
              <a:t>       -  дело в отношении ООО «Навага» прекращено</a:t>
            </a:r>
          </a:p>
          <a:p>
            <a:pPr marL="0" indent="0" algn="just">
              <a:buNone/>
            </a:pPr>
            <a:r>
              <a:rPr lang="ru-RU" sz="1800" b="1" dirty="0" smtClean="0"/>
              <a:t>09 июня 2018 года </a:t>
            </a:r>
            <a:r>
              <a:rPr lang="ru-RU" sz="1800" dirty="0" smtClean="0"/>
              <a:t>– </a:t>
            </a:r>
            <a:r>
              <a:rPr lang="ru-RU" sz="1800" dirty="0"/>
              <a:t>в отношении ООО «Гавана» и должностного лица </a:t>
            </a:r>
            <a:r>
              <a:rPr lang="ru-RU" sz="1800" dirty="0" err="1" smtClean="0"/>
              <a:t>хозсубъекта</a:t>
            </a:r>
            <a:r>
              <a:rPr lang="ru-RU" sz="1800" dirty="0" smtClean="0"/>
              <a:t> составлены протоколы об административном правонарушении  </a:t>
            </a:r>
            <a:r>
              <a:rPr lang="ru-RU" sz="1800" dirty="0"/>
              <a:t>по части 2 статьи 14.33 КоАП РФ </a:t>
            </a:r>
            <a:r>
              <a:rPr lang="ru-RU" sz="1800" dirty="0" smtClean="0"/>
              <a:t>и переданы на рассмотрение</a:t>
            </a:r>
          </a:p>
          <a:p>
            <a:pPr marL="0" indent="0" algn="just">
              <a:buNone/>
            </a:pPr>
            <a:r>
              <a:rPr lang="ru-RU" sz="1800" b="1" dirty="0" smtClean="0"/>
              <a:t>14 июня 2018 го</a:t>
            </a:r>
            <a:r>
              <a:rPr lang="ru-RU" sz="1800" b="1" dirty="0"/>
              <a:t>да</a:t>
            </a:r>
            <a:r>
              <a:rPr lang="ru-RU" sz="1800" dirty="0" smtClean="0"/>
              <a:t> – наложены штрафы на:</a:t>
            </a:r>
          </a:p>
          <a:p>
            <a:pPr algn="just">
              <a:buFontTx/>
              <a:buChar char="-"/>
            </a:pPr>
            <a:r>
              <a:rPr lang="ru-RU" sz="1800" dirty="0" smtClean="0"/>
              <a:t>ООО «Гавана» - </a:t>
            </a:r>
            <a:r>
              <a:rPr lang="ru-RU" sz="1800" b="1" dirty="0" smtClean="0"/>
              <a:t>499 212,65 </a:t>
            </a:r>
            <a:r>
              <a:rPr lang="ru-RU" sz="1800" b="1" dirty="0"/>
              <a:t>руб</a:t>
            </a:r>
            <a:r>
              <a:rPr lang="ru-RU" sz="1800" dirty="0"/>
              <a:t>.</a:t>
            </a:r>
            <a:r>
              <a:rPr lang="ru-RU" sz="1800" b="1" dirty="0"/>
              <a:t> </a:t>
            </a:r>
            <a:r>
              <a:rPr lang="ru-RU" sz="1800" dirty="0"/>
              <a:t>(четыреста девяносто девять тысяч двести двенадцать руб. 65 копеек)</a:t>
            </a:r>
            <a:endParaRPr lang="ru-RU" sz="1800" dirty="0" smtClean="0"/>
          </a:p>
          <a:p>
            <a:pPr algn="just">
              <a:buFontTx/>
              <a:buChar char="-"/>
            </a:pPr>
            <a:r>
              <a:rPr lang="ru-RU" sz="1800" dirty="0" smtClean="0"/>
              <a:t>Должностное лицо – </a:t>
            </a:r>
            <a:r>
              <a:rPr lang="ru-RU" sz="1800" b="1" dirty="0"/>
              <a:t>20 000 руб</a:t>
            </a:r>
            <a:r>
              <a:rPr lang="ru-RU" sz="1800" dirty="0"/>
              <a:t>.</a:t>
            </a:r>
            <a:r>
              <a:rPr lang="ru-RU" sz="1800" b="1" dirty="0"/>
              <a:t> </a:t>
            </a:r>
            <a:r>
              <a:rPr lang="ru-RU" sz="1800" dirty="0"/>
              <a:t>(двадцать тысяч руб.)</a:t>
            </a:r>
          </a:p>
          <a:p>
            <a:pPr marL="0" indent="0" algn="just">
              <a:buNone/>
            </a:pPr>
            <a:r>
              <a:rPr lang="ru-RU" sz="1800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392360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331"/>
            <a:ext cx="8229600" cy="541195"/>
          </a:xfrm>
        </p:spPr>
        <p:txBody>
          <a:bodyPr/>
          <a:lstStyle/>
          <a:p>
            <a:pPr algn="r"/>
            <a:r>
              <a:rPr lang="ru-RU" sz="2800" b="1" kern="1200" dirty="0">
                <a:solidFill>
                  <a:schemeClr val="bg1"/>
                </a:solidFill>
              </a:rPr>
              <a:t>Нарушения 2018 год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457200" y="771550"/>
            <a:ext cx="8435280" cy="3823073"/>
          </a:xfrm>
        </p:spPr>
        <p:txBody>
          <a:bodyPr/>
          <a:lstStyle/>
          <a:p>
            <a:pPr marL="0" indent="0" algn="r"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 А-11/2018 «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ЗУБОВАКА»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kern="1200" dirty="0" smtClean="0">
                <a:solidFill>
                  <a:schemeClr val="bg1"/>
                </a:solidFill>
              </a:rPr>
              <a:t>Нарушения </a:t>
            </a:r>
            <a:r>
              <a:rPr lang="ru-RU" sz="2800" b="1" kern="1200" dirty="0">
                <a:solidFill>
                  <a:schemeClr val="bg1"/>
                </a:solidFill>
              </a:rPr>
              <a:t>2018 год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333" y="1203598"/>
            <a:ext cx="5472391" cy="190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79132"/>
            <a:ext cx="2107641" cy="268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396" y="2963175"/>
            <a:ext cx="3037830" cy="189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39577"/>
            <a:ext cx="3143568" cy="22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358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648072"/>
          </a:xfrm>
        </p:spPr>
        <p:txBody>
          <a:bodyPr/>
          <a:lstStyle/>
          <a:p>
            <a:pPr algn="r"/>
            <a:r>
              <a:rPr lang="ru-RU" sz="2800" b="1" kern="1200" dirty="0">
                <a:solidFill>
                  <a:schemeClr val="bg1"/>
                </a:solidFill>
              </a:rPr>
              <a:t>Нарушения 2018 год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0" y="843558"/>
            <a:ext cx="9030636" cy="4104456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/>
              <a:t>31 </a:t>
            </a:r>
            <a:r>
              <a:rPr lang="ru-RU" sz="1800" b="1" dirty="0"/>
              <a:t>мая 2018 </a:t>
            </a:r>
            <a:r>
              <a:rPr lang="ru-RU" sz="1800" b="1" dirty="0" smtClean="0"/>
              <a:t>года </a:t>
            </a:r>
            <a:r>
              <a:rPr lang="ru-RU" sz="1800" dirty="0" smtClean="0"/>
              <a:t>– возбуждено дело № АМЗ-11/2018</a:t>
            </a:r>
          </a:p>
          <a:p>
            <a:pPr marL="0" indent="0" algn="just">
              <a:buNone/>
            </a:pPr>
            <a:r>
              <a:rPr lang="ru-RU" sz="1800" b="1" dirty="0"/>
              <a:t>08 июня 2018 </a:t>
            </a:r>
            <a:r>
              <a:rPr lang="ru-RU" sz="1800" b="1" dirty="0" smtClean="0"/>
              <a:t>года </a:t>
            </a:r>
            <a:r>
              <a:rPr lang="ru-RU" sz="1800" dirty="0" smtClean="0"/>
              <a:t>– выдано заключение об обстоятельствах дела</a:t>
            </a:r>
          </a:p>
          <a:p>
            <a:pPr marL="0" indent="0" algn="just">
              <a:buNone/>
            </a:pPr>
            <a:r>
              <a:rPr lang="ru-RU" sz="1800" b="1" dirty="0" smtClean="0"/>
              <a:t>14 июня 2018 года </a:t>
            </a:r>
            <a:r>
              <a:rPr lang="ru-RU" sz="1800" dirty="0" smtClean="0"/>
              <a:t>– принято решение о  нарушении </a:t>
            </a:r>
            <a:r>
              <a:rPr lang="ru-RU" sz="1800" dirty="0"/>
              <a:t>ООО «СТОМАТОЛОГИЧЕСКАЯ ПРАКТИКА ДОКТОРА ЛЕБЕДЕВА»  и ООО «ЛЕБЕДЕВ КЛИНИК» </a:t>
            </a:r>
            <a:endParaRPr lang="ru-RU" sz="1800" dirty="0" smtClean="0"/>
          </a:p>
          <a:p>
            <a:pPr marL="0" indent="0" algn="just">
              <a:buNone/>
            </a:pPr>
            <a:r>
              <a:rPr lang="ru-RU" sz="1500" i="1" dirty="0"/>
              <a:t>пункты 2, 3 </a:t>
            </a:r>
            <a:r>
              <a:rPr lang="ru-RU" sz="1500" i="1" dirty="0" smtClean="0"/>
              <a:t>части1 статьи  </a:t>
            </a:r>
            <a:r>
              <a:rPr lang="ru-RU" sz="1500" i="1" dirty="0"/>
              <a:t>20 Федерального закона от 07.06.2013 № </a:t>
            </a:r>
            <a:r>
              <a:rPr lang="ru-RU" sz="1500" i="1" dirty="0" smtClean="0"/>
              <a:t>108-ФЗ </a:t>
            </a:r>
            <a:r>
              <a:rPr lang="ru-RU" sz="1500" i="1" dirty="0"/>
              <a:t>и  статьи 14.8 Закона о защите конкуренции. </a:t>
            </a:r>
          </a:p>
          <a:p>
            <a:pPr marL="0" indent="0" algn="just">
              <a:buNone/>
            </a:pPr>
            <a:r>
              <a:rPr lang="ru-RU" sz="1800" b="1" dirty="0" smtClean="0"/>
              <a:t>15 июня 2018 года </a:t>
            </a:r>
            <a:r>
              <a:rPr lang="ru-RU" sz="1800" dirty="0" smtClean="0"/>
              <a:t>– ООО </a:t>
            </a:r>
            <a:r>
              <a:rPr lang="ru-RU" sz="1800" dirty="0"/>
              <a:t>«СТОМАТОЛОГИЧЕСКАЯ ПРАКТИКА ДОКТОРА ЛЕБЕДЕВА»  и ООО «ЛЕБЕДЕВ КЛИНИК»</a:t>
            </a:r>
            <a:r>
              <a:rPr lang="ru-RU" sz="1800" dirty="0" smtClean="0"/>
              <a:t> и должностные лица </a:t>
            </a:r>
            <a:r>
              <a:rPr lang="ru-RU" sz="1800" dirty="0" err="1" smtClean="0"/>
              <a:t>хозсубъектов</a:t>
            </a:r>
            <a:r>
              <a:rPr lang="ru-RU" sz="1800" dirty="0" smtClean="0"/>
              <a:t> –вызваны </a:t>
            </a:r>
            <a:r>
              <a:rPr lang="ru-RU" sz="1800" dirty="0"/>
              <a:t>на  составление  протокола об </a:t>
            </a:r>
            <a:r>
              <a:rPr lang="ru-RU" sz="1800" dirty="0" smtClean="0"/>
              <a:t>административном правонарушении </a:t>
            </a:r>
            <a:r>
              <a:rPr lang="ru-RU" sz="1800" dirty="0"/>
              <a:t>по части </a:t>
            </a:r>
            <a:r>
              <a:rPr lang="ru-RU" sz="1800" dirty="0" smtClean="0"/>
              <a:t>1 </a:t>
            </a:r>
            <a:r>
              <a:rPr lang="ru-RU" sz="1800" dirty="0"/>
              <a:t>статьи 14.33 КоАП РФ </a:t>
            </a:r>
            <a:endParaRPr lang="ru-RU" sz="1800" dirty="0" smtClean="0"/>
          </a:p>
          <a:p>
            <a:pPr marL="0" indent="0" algn="just">
              <a:buNone/>
            </a:pPr>
            <a:r>
              <a:rPr lang="ru-RU" sz="1800" b="1" dirty="0"/>
              <a:t>18 июня 2018 </a:t>
            </a:r>
            <a:r>
              <a:rPr lang="ru-RU" sz="1800" b="1" dirty="0" smtClean="0"/>
              <a:t>года – </a:t>
            </a:r>
            <a:r>
              <a:rPr lang="ru-RU" sz="1800" dirty="0"/>
              <a:t>на хозяйствующие субъекты и должностных лиц наложены штрафы на сумму </a:t>
            </a:r>
            <a:r>
              <a:rPr lang="ru-RU" sz="1800" b="1" dirty="0" smtClean="0"/>
              <a:t>424 000 (четыреста двадцать четыре тысячи)</a:t>
            </a:r>
            <a:r>
              <a:rPr lang="ru-RU" sz="1800" b="1" dirty="0"/>
              <a:t> рублей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865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39-bobrova\Pictures\законы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779"/>
            <a:ext cx="1980751" cy="221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228C5FF-D1E7-4591-B013-89F1C3D3E318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160338" y="754330"/>
            <a:ext cx="8788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Aft>
                <a:spcPts val="1000"/>
              </a:spcAft>
              <a:defRPr/>
            </a:pPr>
            <a:r>
              <a:rPr lang="ru-RU" sz="2000" dirty="0" smtClean="0">
                <a:solidFill>
                  <a:srgbClr val="333399"/>
                </a:solidFill>
                <a:latin typeface="+mn-lt"/>
                <a:ea typeface="Calibri" pitchFamily="34" charset="0"/>
                <a:cs typeface="Times New Roman" pitchFamily="18" charset="0"/>
              </a:rPr>
              <a:t>          </a:t>
            </a:r>
            <a:r>
              <a:rPr lang="ru-RU" sz="2000" b="1" dirty="0" smtClean="0">
                <a:solidFill>
                  <a:srgbClr val="333399"/>
                </a:solidFill>
                <a:latin typeface="+mn-lt"/>
                <a:ea typeface="Calibri" pitchFamily="34" charset="0"/>
                <a:cs typeface="Times New Roman" pitchFamily="18" charset="0"/>
              </a:rPr>
              <a:t>   </a:t>
            </a:r>
          </a:p>
        </p:txBody>
      </p:sp>
      <p:sp>
        <p:nvSpPr>
          <p:cNvPr id="12293" name="Rectangle 2"/>
          <p:cNvSpPr>
            <a:spLocks noGrp="1"/>
          </p:cNvSpPr>
          <p:nvPr>
            <p:ph type="title" idx="4294967295"/>
          </p:nvPr>
        </p:nvSpPr>
        <p:spPr>
          <a:xfrm>
            <a:off x="0" y="141685"/>
            <a:ext cx="9144000" cy="410765"/>
          </a:xfrm>
        </p:spPr>
        <p:txBody>
          <a:bodyPr lIns="90000" tIns="45000" rIns="90000" bIns="45000" anchor="t"/>
          <a:lstStyle/>
          <a:p>
            <a:pPr algn="r">
              <a:lnSpc>
                <a:spcPts val="2200"/>
              </a:lnSpc>
              <a:buSzPct val="45000"/>
              <a:buFont typeface="StarSymbol"/>
              <a:buNone/>
            </a:pPr>
            <a:r>
              <a:rPr lang="ru-RU" sz="2800" b="1" dirty="0" smtClean="0">
                <a:solidFill>
                  <a:srgbClr val="FFFFFF"/>
                </a:solidFill>
                <a:ea typeface="ＭＳ Ｐゴシック" pitchFamily="34" charset="-128"/>
              </a:rPr>
              <a:t>Нормативно-правовая основа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90797" y="696409"/>
            <a:ext cx="7753203" cy="482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25000"/>
                  </a:schemeClr>
                </a:solidFill>
              </a:rPr>
              <a:t>ГРАЖДАНСКИЙ КОДЕКС РОССИЙСКОЙ ФЕДЕРАЦИИ. ЧАСТЬ ЧЕТВЕРТАЯ 18 декабря 2006 года N 230-ФЗ</a:t>
            </a:r>
          </a:p>
          <a:p>
            <a:endParaRPr lang="ru-RU" sz="1600" b="1" dirty="0">
              <a:solidFill>
                <a:schemeClr val="accent1">
                  <a:lumMod val="2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1">
                    <a:lumMod val="25000"/>
                  </a:schemeClr>
                </a:solidFill>
              </a:rPr>
              <a:t>ФЕДЕРАЛЬНЫЙ ЗАКОН  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</a:rPr>
              <a:t>7 июня 2013 года N 108-ФЗ « О ПОДГОТОВКЕ И </a:t>
            </a:r>
            <a:r>
              <a:rPr lang="ru-RU" sz="1600" b="1" dirty="0" smtClean="0">
                <a:solidFill>
                  <a:schemeClr val="accent1">
                    <a:lumMod val="25000"/>
                  </a:schemeClr>
                </a:solidFill>
              </a:rPr>
              <a:t>ПРОВЕДЕНИИ В 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</a:rPr>
              <a:t>РОССИЙСКОЙ ФЕДЕРАЦИИ ЧЕМПИОНАТА МИРА ПО </a:t>
            </a:r>
            <a:r>
              <a:rPr lang="ru-RU" sz="1600" b="1" dirty="0" smtClean="0">
                <a:solidFill>
                  <a:schemeClr val="accent1">
                    <a:lumMod val="25000"/>
                  </a:schemeClr>
                </a:solidFill>
              </a:rPr>
              <a:t>ФУТБОЛУ FIFA 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</a:rPr>
              <a:t>2018 ГОДА, КУБКА КОНФЕДЕРАЦИЙ FIFA 2017 </a:t>
            </a:r>
            <a:r>
              <a:rPr lang="ru-RU" sz="1600" b="1" dirty="0" smtClean="0">
                <a:solidFill>
                  <a:schemeClr val="accent1">
                    <a:lumMod val="25000"/>
                  </a:schemeClr>
                </a:solidFill>
              </a:rPr>
              <a:t>ГОДА И 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</a:rPr>
              <a:t>ВНЕСЕНИИ ИЗМЕНЕНИЙ В </a:t>
            </a:r>
            <a:r>
              <a:rPr lang="ru-RU" sz="1600" b="1" dirty="0" smtClean="0">
                <a:solidFill>
                  <a:schemeClr val="accent1">
                    <a:lumMod val="25000"/>
                  </a:schemeClr>
                </a:solidFill>
              </a:rPr>
              <a:t>ОТДЕЛЬНЫЕ ЗАКОНОДАТЕЛЬНЫЕ АКТЫ 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</a:rPr>
              <a:t>РОССИЙСКОЙ </a:t>
            </a:r>
            <a:r>
              <a:rPr lang="ru-RU" sz="1600" b="1" dirty="0" smtClean="0">
                <a:solidFill>
                  <a:schemeClr val="accent1">
                    <a:lumMod val="25000"/>
                  </a:schemeClr>
                </a:solidFill>
              </a:rPr>
              <a:t>ФЕДЕРАЦИИ» - Глава 8 «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</a:rPr>
              <a:t>Особенности защиты и реализации имущественных прав FIFA, связанных с осуществлением мероприятия»</a:t>
            </a:r>
          </a:p>
          <a:p>
            <a:endParaRPr lang="ru-RU" sz="1600" b="1" dirty="0">
              <a:solidFill>
                <a:schemeClr val="accent1">
                  <a:lumMod val="25000"/>
                </a:schemeClr>
              </a:solidFill>
            </a:endParaRPr>
          </a:p>
          <a:p>
            <a:r>
              <a:rPr lang="ru-RU" sz="1600" b="1" dirty="0">
                <a:solidFill>
                  <a:schemeClr val="accent1">
                    <a:lumMod val="25000"/>
                  </a:schemeClr>
                </a:solidFill>
              </a:rPr>
              <a:t>ФЕДЕРАЛЬНЫЙ ЗАКОН </a:t>
            </a:r>
            <a:r>
              <a:rPr lang="ru-RU" sz="1600" b="1" dirty="0" smtClean="0">
                <a:solidFill>
                  <a:schemeClr val="accent1">
                    <a:lumMod val="25000"/>
                  </a:schemeClr>
                </a:solidFill>
              </a:rPr>
              <a:t>«О 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</a:rPr>
              <a:t>ЗАЩИТЕ </a:t>
            </a:r>
            <a:r>
              <a:rPr lang="ru-RU" sz="1600" b="1" dirty="0" smtClean="0">
                <a:solidFill>
                  <a:schemeClr val="accent1">
                    <a:lumMod val="25000"/>
                  </a:schemeClr>
                </a:solidFill>
              </a:rPr>
              <a:t>КОНКУРЕНЦИИ» </a:t>
            </a:r>
            <a:endParaRPr lang="ru-RU" sz="1600" b="1" dirty="0">
              <a:solidFill>
                <a:schemeClr val="accent1">
                  <a:lumMod val="25000"/>
                </a:schemeClr>
              </a:solidFill>
            </a:endParaRPr>
          </a:p>
          <a:p>
            <a:r>
              <a:rPr lang="ru-RU" sz="1600" b="1" dirty="0">
                <a:solidFill>
                  <a:schemeClr val="accent1">
                    <a:lumMod val="25000"/>
                  </a:schemeClr>
                </a:solidFill>
              </a:rPr>
              <a:t>26 июля 2006 года N </a:t>
            </a:r>
            <a:r>
              <a:rPr lang="ru-RU" sz="1600" b="1" dirty="0" smtClean="0">
                <a:solidFill>
                  <a:schemeClr val="accent1">
                    <a:lumMod val="25000"/>
                  </a:schemeClr>
                </a:solidFill>
              </a:rPr>
              <a:t>135-ФЗ – Глава 2.1 «Недобросовестная конкуренция»</a:t>
            </a:r>
            <a:endParaRPr lang="ru-RU" sz="1600" b="1" dirty="0">
              <a:solidFill>
                <a:schemeClr val="accent1">
                  <a:lumMod val="25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25000"/>
                </a:schemeClr>
              </a:solidFill>
            </a:endParaRPr>
          </a:p>
          <a:p>
            <a:r>
              <a:rPr lang="ru-RU" sz="1600" b="1" dirty="0">
                <a:solidFill>
                  <a:schemeClr val="accent1">
                    <a:lumMod val="25000"/>
                  </a:schemeClr>
                </a:solidFill>
              </a:rPr>
              <a:t>ФЕДЕРАЛЬНЫЙ </a:t>
            </a:r>
            <a:r>
              <a:rPr lang="ru-RU" sz="1600" b="1" dirty="0" smtClean="0">
                <a:solidFill>
                  <a:schemeClr val="accent1">
                    <a:lumMod val="25000"/>
                  </a:schemeClr>
                </a:solidFill>
              </a:rPr>
              <a:t>ЗАКОН от 4 декабря 2007 года 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</a:rPr>
              <a:t>N 108-ФЗ « </a:t>
            </a:r>
            <a:r>
              <a:rPr lang="ru-RU" sz="1600" b="1" dirty="0" smtClean="0">
                <a:solidFill>
                  <a:schemeClr val="accent1">
                    <a:lumMod val="25000"/>
                  </a:schemeClr>
                </a:solidFill>
              </a:rPr>
              <a:t>О ФИЗИЧЕСКОЙ КУЛЬТУРЕ И СПОРТЕ В РОССИЙСКОЙ ФЕДЕРАЦИИ» - П. 11.1 СТ. 2, СТ. 20.1 «Обеспечение 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</a:rPr>
              <a:t>добросовестной конкуренции в связи с организацией и проведением физкультурных мероприятий или спортивных </a:t>
            </a:r>
            <a:r>
              <a:rPr lang="ru-RU" sz="1600" b="1" dirty="0" smtClean="0">
                <a:solidFill>
                  <a:schemeClr val="accent1">
                    <a:lumMod val="25000"/>
                  </a:schemeClr>
                </a:solidFill>
              </a:rPr>
              <a:t>мероприятий»</a:t>
            </a:r>
            <a:endParaRPr lang="ru-RU" sz="1600" b="1" dirty="0">
              <a:solidFill>
                <a:schemeClr val="accent1">
                  <a:lumMod val="25000"/>
                </a:schemeClr>
              </a:solidFill>
            </a:endParaRPr>
          </a:p>
          <a:p>
            <a:endParaRPr lang="ru-RU" sz="1750" dirty="0">
              <a:solidFill>
                <a:schemeClr val="accent1">
                  <a:lumMod val="25000"/>
                </a:schemeClr>
              </a:solidFill>
              <a:hlinkClick r:id="rId3"/>
            </a:endParaRPr>
          </a:p>
          <a:p>
            <a:endParaRPr lang="ru-RU" sz="1800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51470"/>
            <a:ext cx="6336704" cy="648072"/>
          </a:xfrm>
        </p:spPr>
        <p:txBody>
          <a:bodyPr/>
          <a:lstStyle/>
          <a:p>
            <a:pPr algn="r"/>
            <a:r>
              <a:rPr lang="ru-RU" sz="2800" b="1" kern="1200" dirty="0" smtClean="0">
                <a:solidFill>
                  <a:schemeClr val="bg1"/>
                </a:solidFill>
              </a:rPr>
              <a:t>Рассматриваются…</a:t>
            </a:r>
            <a:endParaRPr lang="ru-RU" sz="2800" b="1" kern="12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1026" name="Picture 2" descr="X:\дела АМЗ\Дела 2018 года\АМЗ-14_2018_Арбат_FIFA\АРБАТ\PHOTO-2018-06-15-16-31-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43558"/>
            <a:ext cx="311486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843558"/>
            <a:ext cx="59401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333399"/>
                </a:solidFill>
                <a:latin typeface="+mn-lt"/>
                <a:ea typeface="ＭＳ Ｐゴシック" charset="-128"/>
                <a:cs typeface="ＭＳ Ｐゴシック" charset="-128"/>
              </a:rPr>
              <a:t>15 июня 2018 года – </a:t>
            </a:r>
            <a:r>
              <a:rPr lang="ru-RU" sz="1800" dirty="0" smtClean="0">
                <a:solidFill>
                  <a:srgbClr val="333399"/>
                </a:solidFill>
                <a:latin typeface="+mn-lt"/>
                <a:ea typeface="ＭＳ Ｐゴシック" charset="-128"/>
                <a:cs typeface="ＭＳ Ｐゴシック" charset="-128"/>
              </a:rPr>
              <a:t>возбуждено дело № АМЗ-14/2018 – </a:t>
            </a:r>
            <a:r>
              <a:rPr lang="ru-RU" i="1" dirty="0" smtClean="0">
                <a:solidFill>
                  <a:srgbClr val="333399"/>
                </a:solidFill>
                <a:latin typeface="+mn-lt"/>
                <a:ea typeface="ＭＳ Ｐゴシック" charset="-128"/>
                <a:cs typeface="ＭＳ Ｐゴシック" charset="-128"/>
              </a:rPr>
              <a:t>установлены признаки нарушение ООО «</a:t>
            </a:r>
            <a:r>
              <a:rPr lang="ru-RU" i="1" dirty="0" err="1" smtClean="0">
                <a:solidFill>
                  <a:srgbClr val="333399"/>
                </a:solidFill>
                <a:latin typeface="+mn-lt"/>
                <a:ea typeface="ＭＳ Ｐゴシック" charset="-128"/>
                <a:cs typeface="ＭＳ Ｐゴシック" charset="-128"/>
              </a:rPr>
              <a:t>Феху</a:t>
            </a:r>
            <a:r>
              <a:rPr lang="ru-RU" i="1" dirty="0" smtClean="0">
                <a:solidFill>
                  <a:srgbClr val="333399"/>
                </a:solidFill>
                <a:latin typeface="+mn-lt"/>
                <a:ea typeface="ＭＳ Ｐゴシック" charset="-128"/>
                <a:cs typeface="ＭＳ Ｐゴシック" charset="-128"/>
              </a:rPr>
              <a:t>-групп» части 1 статьи 20 Федерального закона от 07.06.2013 № 108-ФЗ, пункта 1 статьи 14.6 и статьи 14.8 Федерального закона от 06.07.2006 № 135-ФЗ в части незаконного использование товарного знака </a:t>
            </a:r>
            <a:r>
              <a:rPr lang="en-US" i="1" dirty="0" smtClean="0">
                <a:solidFill>
                  <a:srgbClr val="333399"/>
                </a:solidFill>
                <a:latin typeface="+mn-lt"/>
                <a:ea typeface="ＭＳ Ｐゴシック" charset="-128"/>
                <a:cs typeface="ＭＳ Ｐゴシック" charset="-128"/>
              </a:rPr>
              <a:t>FIFA  </a:t>
            </a:r>
            <a:r>
              <a:rPr lang="ru-RU" i="1" dirty="0" smtClean="0">
                <a:solidFill>
                  <a:srgbClr val="333399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smtClean="0">
                <a:solidFill>
                  <a:schemeClr val="dk1"/>
                </a:solidFill>
                <a:latin typeface="Impact" panose="020B0806030902050204" pitchFamily="34" charset="0"/>
              </a:rPr>
              <a:t>WORLD CUP</a:t>
            </a:r>
            <a:endParaRPr lang="ru-RU" b="1" dirty="0" smtClean="0">
              <a:solidFill>
                <a:srgbClr val="333399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algn="just"/>
            <a:endParaRPr lang="ru-RU" i="1" dirty="0" smtClean="0">
              <a:solidFill>
                <a:srgbClr val="333399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algn="just"/>
            <a:r>
              <a:rPr lang="ru-RU" sz="1800" b="1" dirty="0" smtClean="0">
                <a:solidFill>
                  <a:srgbClr val="333399"/>
                </a:solidFill>
                <a:latin typeface="+mn-lt"/>
                <a:ea typeface="ＭＳ Ｐゴシック" charset="-128"/>
                <a:cs typeface="ＭＳ Ｐゴシック" charset="-128"/>
              </a:rPr>
              <a:t>19 </a:t>
            </a:r>
            <a:r>
              <a:rPr lang="ru-RU" sz="1800" b="1" dirty="0">
                <a:solidFill>
                  <a:srgbClr val="333399"/>
                </a:solidFill>
                <a:latin typeface="+mn-lt"/>
                <a:ea typeface="ＭＳ Ｐゴシック" charset="-128"/>
                <a:cs typeface="ＭＳ Ｐゴシック" charset="-128"/>
              </a:rPr>
              <a:t>июня 2018 года – </a:t>
            </a:r>
            <a:r>
              <a:rPr lang="ru-RU" sz="1800" dirty="0">
                <a:solidFill>
                  <a:srgbClr val="333399"/>
                </a:solidFill>
                <a:latin typeface="+mn-lt"/>
                <a:ea typeface="ＭＳ Ｐゴシック" charset="-128"/>
                <a:cs typeface="ＭＳ Ｐゴシック" charset="-128"/>
              </a:rPr>
              <a:t>выдано заключение об обстоятельствах </a:t>
            </a:r>
            <a:r>
              <a:rPr lang="ru-RU" sz="1800" dirty="0" smtClean="0">
                <a:solidFill>
                  <a:srgbClr val="333399"/>
                </a:solidFill>
                <a:latin typeface="+mn-lt"/>
                <a:ea typeface="ＭＳ Ｐゴシック" charset="-128"/>
                <a:cs typeface="ＭＳ Ｐゴシック" charset="-128"/>
              </a:rPr>
              <a:t>дела</a:t>
            </a:r>
          </a:p>
          <a:p>
            <a:pPr algn="just"/>
            <a:endParaRPr lang="ru-RU" sz="1800" dirty="0">
              <a:solidFill>
                <a:srgbClr val="333399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0" indent="0" algn="just">
              <a:buNone/>
            </a:pPr>
            <a:r>
              <a:rPr lang="ru-RU" sz="1800" b="1" dirty="0">
                <a:solidFill>
                  <a:srgbClr val="333399"/>
                </a:solidFill>
                <a:latin typeface="+mn-lt"/>
                <a:ea typeface="ＭＳ Ｐゴシック" charset="-128"/>
                <a:cs typeface="ＭＳ Ｐゴシック" charset="-128"/>
              </a:rPr>
              <a:t>27 июня 2018 года – </a:t>
            </a:r>
            <a:r>
              <a:rPr lang="ru-RU" sz="1800" dirty="0">
                <a:solidFill>
                  <a:srgbClr val="333399"/>
                </a:solidFill>
                <a:latin typeface="+mn-lt"/>
                <a:ea typeface="ＭＳ Ｐゴシック" charset="-128"/>
                <a:cs typeface="ＭＳ Ｐゴシック" charset="-128"/>
              </a:rPr>
              <a:t>принятие  решения по </a:t>
            </a:r>
            <a:r>
              <a:rPr lang="ru-RU" sz="1800" dirty="0" smtClean="0">
                <a:solidFill>
                  <a:srgbClr val="333399"/>
                </a:solidFill>
                <a:latin typeface="+mn-lt"/>
                <a:ea typeface="ＭＳ Ｐゴシック" charset="-128"/>
                <a:cs typeface="ＭＳ Ｐゴシック" charset="-128"/>
              </a:rPr>
              <a:t>делу</a:t>
            </a:r>
          </a:p>
          <a:p>
            <a:pPr marL="0" indent="0" algn="just">
              <a:buNone/>
            </a:pPr>
            <a:endParaRPr lang="ru-RU" sz="1800" dirty="0" smtClean="0">
              <a:solidFill>
                <a:srgbClr val="333399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Реклама демонтирована нарушителем в течение нескольких часов, после получения приказа о возбуждении дела.</a:t>
            </a:r>
            <a:endParaRPr lang="ru-RU" dirty="0">
              <a:solidFill>
                <a:srgbClr val="FF0000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0" indent="0" algn="just">
              <a:buNone/>
            </a:pPr>
            <a:endParaRPr lang="ru-RU" sz="1800" dirty="0">
              <a:solidFill>
                <a:srgbClr val="333399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rgbClr val="333399"/>
                </a:solidFill>
                <a:latin typeface="+mn-lt"/>
                <a:ea typeface="ＭＳ Ｐゴシック" charset="-128"/>
                <a:cs typeface="ＭＳ Ｐゴシック" charset="-128"/>
              </a:rPr>
              <a:t>      </a:t>
            </a:r>
            <a:endParaRPr lang="ru-RU" sz="1800" b="1" dirty="0">
              <a:solidFill>
                <a:srgbClr val="333399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9857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579296" cy="699542"/>
          </a:xfrm>
        </p:spPr>
        <p:txBody>
          <a:bodyPr/>
          <a:lstStyle/>
          <a:p>
            <a:pPr algn="r"/>
            <a:r>
              <a:rPr lang="ru-RU" sz="2800" b="1" kern="1200" dirty="0">
                <a:solidFill>
                  <a:schemeClr val="bg1"/>
                </a:solidFill>
              </a:rPr>
              <a:t>Рассматриваются…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9542"/>
            <a:ext cx="5292080" cy="4176464"/>
          </a:xfrm>
        </p:spPr>
        <p:txBody>
          <a:bodyPr/>
          <a:lstStyle/>
          <a:p>
            <a:pPr marL="0" indent="0">
              <a:buNone/>
            </a:pPr>
            <a:r>
              <a:rPr lang="ru-RU" sz="1400" b="1" dirty="0" smtClean="0"/>
              <a:t>15 </a:t>
            </a:r>
            <a:r>
              <a:rPr lang="ru-RU" sz="1400" b="1" dirty="0"/>
              <a:t>июня 2018 года – </a:t>
            </a:r>
            <a:r>
              <a:rPr lang="ru-RU" sz="1400" dirty="0"/>
              <a:t>возбуждено дело № </a:t>
            </a:r>
            <a:r>
              <a:rPr lang="ru-RU" sz="1400" dirty="0" smtClean="0"/>
              <a:t>АМЗ-15/2018 </a:t>
            </a:r>
            <a:r>
              <a:rPr lang="ru-RU" sz="1400" dirty="0"/>
              <a:t>– </a:t>
            </a:r>
            <a:r>
              <a:rPr lang="ru-RU" sz="1300" i="1" dirty="0"/>
              <a:t>установлены признаки нарушение ООО </a:t>
            </a:r>
            <a:r>
              <a:rPr lang="ru-RU" sz="1300" i="1" dirty="0" smtClean="0"/>
              <a:t>«МДМ» </a:t>
            </a:r>
            <a:r>
              <a:rPr lang="ru-RU" sz="1300" i="1" dirty="0"/>
              <a:t>части 1 статьи 20 Федерального закона от 07.06.2013 № </a:t>
            </a:r>
            <a:r>
              <a:rPr lang="ru-RU" sz="1300" i="1" dirty="0" smtClean="0"/>
              <a:t>108-ФЗ, </a:t>
            </a:r>
            <a:r>
              <a:rPr lang="ru-RU" sz="1300" i="1" dirty="0"/>
              <a:t>пункта 1 статьи </a:t>
            </a:r>
            <a:r>
              <a:rPr lang="ru-RU" sz="1300" i="1" dirty="0" smtClean="0"/>
              <a:t>14.6 и статьи 14.8  </a:t>
            </a:r>
            <a:r>
              <a:rPr lang="ru-RU" sz="1300" i="1" dirty="0"/>
              <a:t>Федерального закона от 06.07.2006 № 135-ФЗ в части незаконного </a:t>
            </a:r>
            <a:r>
              <a:rPr lang="ru-RU" sz="1300" i="1" dirty="0" smtClean="0"/>
              <a:t>использование:</a:t>
            </a:r>
          </a:p>
          <a:p>
            <a:pPr marL="0" indent="0">
              <a:buNone/>
            </a:pPr>
            <a:r>
              <a:rPr lang="ru-RU" sz="1300" i="1" dirty="0" smtClean="0"/>
              <a:t>-  словосочетания </a:t>
            </a:r>
            <a:r>
              <a:rPr lang="ru-RU" sz="1300" i="1" dirty="0"/>
              <a:t>«Чемпионат мира»; </a:t>
            </a:r>
          </a:p>
          <a:p>
            <a:pPr marL="0" indent="0">
              <a:buNone/>
            </a:pPr>
            <a:r>
              <a:rPr lang="ru-RU" sz="1300" i="1" dirty="0"/>
              <a:t>- официального шрифт Чемпионата мира по футболу FIFA 2018 года в России </a:t>
            </a:r>
            <a:r>
              <a:rPr lang="en-US" sz="1300" i="1" dirty="0"/>
              <a:t>DYSHA</a:t>
            </a:r>
            <a:r>
              <a:rPr lang="ru-RU" sz="1300" i="1" dirty="0"/>
              <a:t>, которым выполнены все надписи на электронном табло; </a:t>
            </a:r>
          </a:p>
          <a:p>
            <a:pPr marL="0" indent="0">
              <a:buNone/>
            </a:pPr>
            <a:r>
              <a:rPr lang="ru-RU" sz="1300" i="1" dirty="0"/>
              <a:t>- элементы Официальной концепции визуального оформления Чемпионата мира по футболу FIFA 2018 в России</a:t>
            </a:r>
          </a:p>
          <a:p>
            <a:pPr marL="0" indent="0" algn="just">
              <a:buNone/>
            </a:pPr>
            <a:endParaRPr lang="ru-RU" sz="1400" b="1" dirty="0" smtClean="0"/>
          </a:p>
          <a:p>
            <a:pPr marL="0" indent="0" algn="just">
              <a:buNone/>
            </a:pPr>
            <a:r>
              <a:rPr lang="ru-RU" sz="1400" b="1" dirty="0" smtClean="0"/>
              <a:t>19 </a:t>
            </a:r>
            <a:r>
              <a:rPr lang="ru-RU" sz="1400" b="1" dirty="0"/>
              <a:t>июня 2018 года – </a:t>
            </a:r>
            <a:r>
              <a:rPr lang="ru-RU" sz="1400" dirty="0"/>
              <a:t>выдано заключение об обстоятельствах дела</a:t>
            </a:r>
          </a:p>
          <a:p>
            <a:pPr algn="just"/>
            <a:endParaRPr lang="ru-RU" sz="1400" dirty="0"/>
          </a:p>
          <a:p>
            <a:pPr marL="0" indent="0" algn="just">
              <a:buNone/>
            </a:pPr>
            <a:r>
              <a:rPr lang="ru-RU" sz="1400" b="1" dirty="0"/>
              <a:t>27 июня 2018 года – </a:t>
            </a:r>
            <a:r>
              <a:rPr lang="ru-RU" sz="1400" dirty="0"/>
              <a:t>принятие  решения по </a:t>
            </a:r>
            <a:r>
              <a:rPr lang="ru-RU" sz="1400" dirty="0" smtClean="0"/>
              <a:t>делу</a:t>
            </a:r>
          </a:p>
          <a:p>
            <a:pPr marL="0" indent="0" algn="just">
              <a:buNone/>
            </a:pPr>
            <a:endParaRPr lang="ru-RU" sz="1400" dirty="0" smtClean="0"/>
          </a:p>
          <a:p>
            <a:pPr marL="0" indent="0" algn="just">
              <a:buNone/>
            </a:pPr>
            <a:r>
              <a:rPr lang="ru-RU" sz="1400" kern="1200" dirty="0">
                <a:solidFill>
                  <a:srgbClr val="FF0000"/>
                </a:solidFill>
              </a:rPr>
              <a:t>Нарушение устранено после заседания комиссии УФАС</a:t>
            </a:r>
          </a:p>
          <a:p>
            <a:pPr marL="0" indent="0" algn="just">
              <a:buNone/>
            </a:pPr>
            <a:endParaRPr lang="ru-RU" sz="1400" dirty="0"/>
          </a:p>
          <a:p>
            <a:pPr marL="0" indent="0" algn="just">
              <a:buNone/>
            </a:pPr>
            <a:r>
              <a:rPr lang="ru-RU" sz="1400" dirty="0"/>
              <a:t>      </a:t>
            </a:r>
            <a:endParaRPr lang="ru-RU" sz="1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65662" y="2417862"/>
            <a:ext cx="18126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Рассматриваются…</a:t>
            </a:r>
            <a:endParaRPr lang="ru-RU" dirty="0"/>
          </a:p>
        </p:txBody>
      </p:sp>
      <p:pic>
        <p:nvPicPr>
          <p:cNvPr id="2052" name="Picture 4" descr="X:\дела АМЗ\Дела 2018 года\АМЗ-15_2018 БИЛЬЯРД ООО МДМ (ФИФА) ОК\ФОТО ВИДЕО ДОКУМЕНТЫ\IMG_19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15566"/>
            <a:ext cx="2627784" cy="19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X:\дела АМЗ\Дела 2018 года\АМЗ-15_2018 БИЛЬЯРД ООО МДМ (ФИФА) ОК\ФОТО ВИДЕО ДОКУМЕНТЫ\IMG_19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08102"/>
            <a:ext cx="3051019" cy="228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106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68952" cy="627534"/>
          </a:xfrm>
        </p:spPr>
        <p:txBody>
          <a:bodyPr/>
          <a:lstStyle/>
          <a:p>
            <a:pPr algn="r"/>
            <a:r>
              <a:rPr lang="ru-RU" sz="2800" b="1" kern="1200" dirty="0" smtClean="0">
                <a:solidFill>
                  <a:schemeClr val="bg1"/>
                </a:solidFill>
              </a:rPr>
              <a:t>Возбуждено …</a:t>
            </a:r>
            <a:endParaRPr lang="ru-RU" sz="2800" b="1" kern="12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7853"/>
            <a:ext cx="4104456" cy="130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0619"/>
            <a:ext cx="438130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626198"/>
            <a:ext cx="5760640" cy="3168352"/>
          </a:xfrm>
        </p:spPr>
        <p:txBody>
          <a:bodyPr/>
          <a:lstStyle/>
          <a:p>
            <a:pPr marL="0" indent="0">
              <a:buNone/>
            </a:pPr>
            <a:r>
              <a:rPr lang="ru-RU" sz="1600" b="1" kern="1200" dirty="0" smtClean="0"/>
              <a:t>18 июня 2018 года </a:t>
            </a:r>
            <a:r>
              <a:rPr lang="ru-RU" sz="1400" kern="1200" dirty="0" smtClean="0"/>
              <a:t>поступило заявление АИС (представитель правообладателя)</a:t>
            </a:r>
          </a:p>
          <a:p>
            <a:pPr marL="0" indent="0" algn="just">
              <a:buNone/>
            </a:pPr>
            <a:r>
              <a:rPr lang="ru-RU" sz="1600" b="1" kern="1200" dirty="0" smtClean="0"/>
              <a:t>20 июня 2018 года </a:t>
            </a:r>
            <a:r>
              <a:rPr lang="ru-RU" sz="1400" kern="1200" dirty="0" smtClean="0"/>
              <a:t>возбуждено дело АМЗ-13/2018 </a:t>
            </a:r>
            <a:r>
              <a:rPr lang="ru-RU" sz="1600" kern="1200" dirty="0" smtClean="0"/>
              <a:t>–  </a:t>
            </a:r>
            <a:r>
              <a:rPr lang="ru-RU" sz="1200" i="1" dirty="0"/>
              <a:t>установлены признаки нарушение ООО </a:t>
            </a:r>
            <a:r>
              <a:rPr lang="ru-RU" sz="1200" i="1" dirty="0" smtClean="0"/>
              <a:t>«ВИП КЛИНИК»  и ООО «ПЛАСТИКА» части</a:t>
            </a:r>
            <a:r>
              <a:rPr lang="ru-RU" sz="1200" i="1" dirty="0"/>
              <a:t> 1 статьи 20 Федерального закона от 07.06.2013 № 108-ФЗ, пункта 1 статьи 14.6 и статьи 14.8  Федерального закона от 06.07.2006 № 135-ФЗ в части </a:t>
            </a:r>
            <a:r>
              <a:rPr lang="ru-RU" sz="1200" i="1" dirty="0" smtClean="0"/>
              <a:t>незаконного использования   </a:t>
            </a:r>
            <a:r>
              <a:rPr lang="ru-RU" sz="1200" i="1" dirty="0"/>
              <a:t>словосочетания «Чемпионат мира»; </a:t>
            </a:r>
            <a:r>
              <a:rPr lang="ru-RU" sz="1200" i="1" dirty="0" smtClean="0"/>
              <a:t>«ЧМ-2018»  при проведении  </a:t>
            </a:r>
            <a:r>
              <a:rPr lang="ru-RU" sz="1200" i="1" dirty="0"/>
              <a:t>маркетинговой акции  «3:0 в твою пользу. Увеличение груди до 15 июля со скидкой 30%»   в социальных сетях  «</a:t>
            </a:r>
            <a:r>
              <a:rPr lang="ru-RU" sz="1200" i="1" dirty="0" err="1"/>
              <a:t>ВКонтакте</a:t>
            </a:r>
            <a:r>
              <a:rPr lang="ru-RU" sz="1200" i="1" dirty="0"/>
              <a:t>»; на сайте https://vipclinic39.ru и электронных  периодических изданиях «Новый </a:t>
            </a:r>
            <a:r>
              <a:rPr lang="ru-RU" sz="1200" i="1" dirty="0" err="1"/>
              <a:t>Калининград.Ru</a:t>
            </a:r>
            <a:r>
              <a:rPr lang="ru-RU" sz="1200" i="1" dirty="0"/>
              <a:t>», Klops.ru (</a:t>
            </a:r>
            <a:r>
              <a:rPr lang="ru-RU" sz="1200" i="1" dirty="0" err="1"/>
              <a:t>Клопс.ру</a:t>
            </a:r>
            <a:r>
              <a:rPr lang="ru-RU" sz="1200" i="1" dirty="0"/>
              <a:t>) </a:t>
            </a:r>
            <a:endParaRPr lang="ru-RU" sz="1200" i="1" dirty="0" smtClean="0"/>
          </a:p>
          <a:p>
            <a:pPr marL="0" indent="0" algn="just">
              <a:buNone/>
            </a:pPr>
            <a:r>
              <a:rPr lang="ru-RU" sz="1600" b="1" dirty="0" smtClean="0"/>
              <a:t>27 </a:t>
            </a:r>
            <a:r>
              <a:rPr lang="ru-RU" sz="1600" b="1" dirty="0"/>
              <a:t>июня 2018 года </a:t>
            </a:r>
            <a:r>
              <a:rPr lang="ru-RU" sz="1600" b="1" dirty="0" smtClean="0"/>
              <a:t>–  </a:t>
            </a:r>
            <a:r>
              <a:rPr lang="ru-RU" sz="1600" dirty="0" smtClean="0"/>
              <a:t>рассмотрение   дела</a:t>
            </a:r>
            <a:endParaRPr lang="ru-RU" sz="1600" dirty="0"/>
          </a:p>
          <a:p>
            <a:pPr marL="0" indent="0" algn="just">
              <a:buNone/>
            </a:pPr>
            <a:r>
              <a:rPr lang="ru-RU" sz="1600" dirty="0"/>
              <a:t> </a:t>
            </a:r>
            <a:endParaRPr lang="ru-RU" sz="1600" kern="12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71550"/>
            <a:ext cx="3254696" cy="287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335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X:\дела АМЗ\Дела 2018 года\АМЗ-18_2018_Изумрудный лес FIFA\Жалоба прокуратуры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542"/>
            <a:ext cx="914400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68952" cy="627534"/>
          </a:xfrm>
        </p:spPr>
        <p:txBody>
          <a:bodyPr/>
          <a:lstStyle/>
          <a:p>
            <a:pPr algn="r"/>
            <a:r>
              <a:rPr lang="ru-RU" sz="2800" b="1" kern="1200" dirty="0" smtClean="0">
                <a:solidFill>
                  <a:schemeClr val="bg1"/>
                </a:solidFill>
              </a:rPr>
              <a:t>Возбуждено …</a:t>
            </a:r>
            <a:endParaRPr lang="ru-RU" sz="2800" b="1" kern="12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43758"/>
            <a:ext cx="8712968" cy="2304256"/>
          </a:xfrm>
        </p:spPr>
        <p:txBody>
          <a:bodyPr/>
          <a:lstStyle/>
          <a:p>
            <a:pPr marL="0" indent="0">
              <a:buNone/>
            </a:pPr>
            <a:r>
              <a:rPr lang="ru-RU" sz="1600" b="1" kern="1200" dirty="0" smtClean="0"/>
              <a:t>18 июня 2018 года </a:t>
            </a:r>
            <a:r>
              <a:rPr lang="ru-RU" sz="1400" kern="1200" dirty="0" smtClean="0"/>
              <a:t>поступило обращение Светлогорской межрайонной прокуратуры о выявленных нарушениях  </a:t>
            </a:r>
            <a:r>
              <a:rPr lang="ru-RU" sz="1200" i="1" dirty="0" smtClean="0"/>
              <a:t>части</a:t>
            </a:r>
            <a:r>
              <a:rPr lang="ru-RU" sz="1200" i="1" dirty="0"/>
              <a:t> 1 статьи 20 Федерального закона от 07.06.2013 № 108-ФЗ, пункта 1 статьи 14.6 </a:t>
            </a:r>
            <a:r>
              <a:rPr lang="ru-RU" sz="1200" i="1" dirty="0" smtClean="0"/>
              <a:t> Федерального </a:t>
            </a:r>
            <a:r>
              <a:rPr lang="ru-RU" sz="1200" i="1" dirty="0"/>
              <a:t>закона от 06.07.2006 № 135-ФЗ в части </a:t>
            </a:r>
            <a:r>
              <a:rPr lang="ru-RU" sz="1200" i="1" dirty="0" smtClean="0"/>
              <a:t>незаконного использования   в рекламе  ООО «Изумрудный лес» товарного знака </a:t>
            </a:r>
            <a:r>
              <a:rPr lang="en-US" sz="1200" i="1" dirty="0" smtClean="0"/>
              <a:t>FIFA -  </a:t>
            </a:r>
            <a:r>
              <a:rPr lang="en-US" sz="1200" b="1" dirty="0"/>
              <a:t>FIFA WORLD CUP </a:t>
            </a:r>
            <a:endParaRPr lang="en-US" sz="1200" b="1" dirty="0" smtClean="0"/>
          </a:p>
          <a:p>
            <a:pPr marL="0" indent="0">
              <a:buNone/>
            </a:pPr>
            <a:endParaRPr lang="en-US" sz="1200" b="1" i="1" dirty="0"/>
          </a:p>
          <a:p>
            <a:pPr marL="0" indent="0">
              <a:buNone/>
            </a:pPr>
            <a:r>
              <a:rPr lang="ru-RU" sz="1600" b="1" kern="1200" dirty="0" smtClean="0"/>
              <a:t>20 </a:t>
            </a:r>
            <a:r>
              <a:rPr lang="ru-RU" sz="1600" b="1" kern="1200" dirty="0"/>
              <a:t>июня 2018 года – </a:t>
            </a:r>
            <a:r>
              <a:rPr lang="ru-RU" sz="1600" kern="1200" dirty="0" smtClean="0"/>
              <a:t>возбуждено</a:t>
            </a:r>
            <a:r>
              <a:rPr lang="ru-RU" sz="1600" b="1" kern="1200" dirty="0" smtClean="0"/>
              <a:t> </a:t>
            </a:r>
            <a:r>
              <a:rPr lang="ru-RU" sz="1600" dirty="0" smtClean="0"/>
              <a:t>дело АМЗ-18/2018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b="1" dirty="0" smtClean="0"/>
              <a:t>2</a:t>
            </a:r>
            <a:r>
              <a:rPr lang="en-US" sz="1600" b="1" dirty="0" smtClean="0"/>
              <a:t>5</a:t>
            </a:r>
            <a:r>
              <a:rPr lang="ru-RU" sz="1600" b="1" dirty="0" smtClean="0"/>
              <a:t> </a:t>
            </a:r>
            <a:r>
              <a:rPr lang="ru-RU" sz="1600" b="1" dirty="0"/>
              <a:t>июня 2018 года </a:t>
            </a:r>
            <a:r>
              <a:rPr lang="ru-RU" sz="1600" b="1" dirty="0" smtClean="0"/>
              <a:t>–  </a:t>
            </a:r>
            <a:r>
              <a:rPr lang="ru-RU" sz="1600" dirty="0" smtClean="0"/>
              <a:t>рассмотрение   дела</a:t>
            </a:r>
            <a:endParaRPr lang="ru-RU" sz="1600" dirty="0"/>
          </a:p>
          <a:p>
            <a:pPr marL="0" indent="0" algn="just">
              <a:buNone/>
            </a:pPr>
            <a:r>
              <a:rPr lang="ru-RU" sz="1600" dirty="0"/>
              <a:t> </a:t>
            </a:r>
            <a:endParaRPr lang="ru-RU" sz="1600" kern="1200" dirty="0"/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5" y="3585740"/>
            <a:ext cx="75501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2540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X:\дела АМЗ\Дела 2018 года\АМЗ-19_2018_Кальянная\PHOTO-2018-06-21-18-09-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760784"/>
            <a:ext cx="1470273" cy="261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579296" cy="555526"/>
          </a:xfrm>
        </p:spPr>
        <p:txBody>
          <a:bodyPr/>
          <a:lstStyle/>
          <a:p>
            <a:pPr algn="r"/>
            <a:r>
              <a:rPr lang="ru-RU" sz="2800" b="1" kern="1200" dirty="0" smtClean="0">
                <a:solidFill>
                  <a:schemeClr val="bg1"/>
                </a:solidFill>
              </a:rPr>
              <a:t>На рассмотрении…</a:t>
            </a:r>
            <a:endParaRPr lang="ru-RU" sz="2800" b="1" kern="1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43558"/>
            <a:ext cx="5616624" cy="3751065"/>
          </a:xfrm>
        </p:spPr>
        <p:txBody>
          <a:bodyPr/>
          <a:lstStyle/>
          <a:p>
            <a:pPr marL="0" indent="0" algn="just">
              <a:buNone/>
            </a:pPr>
            <a:endParaRPr lang="ru-RU" sz="1600" b="1" kern="1200" dirty="0" smtClean="0"/>
          </a:p>
          <a:p>
            <a:pPr marL="0" indent="0" algn="just">
              <a:buNone/>
            </a:pPr>
            <a:endParaRPr lang="ru-RU" sz="1600" b="1" kern="1200" dirty="0"/>
          </a:p>
          <a:p>
            <a:pPr marL="0" indent="0" algn="just">
              <a:buNone/>
            </a:pPr>
            <a:r>
              <a:rPr lang="ru-RU" sz="1600" b="1" kern="1200" dirty="0" smtClean="0"/>
              <a:t>21 </a:t>
            </a:r>
            <a:r>
              <a:rPr lang="ru-RU" sz="1600" b="1" kern="1200" dirty="0"/>
              <a:t>июня 2018 года </a:t>
            </a:r>
            <a:r>
              <a:rPr lang="ru-RU" sz="1600" kern="1200" dirty="0"/>
              <a:t>поступило заявление АИС (представитель правообладателя</a:t>
            </a:r>
            <a:r>
              <a:rPr lang="ru-RU" sz="1600" kern="1200" dirty="0" smtClean="0"/>
              <a:t>) о совершении акта </a:t>
            </a:r>
            <a:r>
              <a:rPr lang="ru-RU" sz="1600" kern="1200" dirty="0"/>
              <a:t>недобросовестной конкуренции  </a:t>
            </a:r>
            <a:r>
              <a:rPr lang="ru-RU" sz="1600" kern="1200" dirty="0" smtClean="0">
                <a:hlinkClick r:id="rId3"/>
              </a:rPr>
              <a:t>Кальянной </a:t>
            </a:r>
            <a:r>
              <a:rPr lang="en-US" sz="1600" kern="1200" dirty="0" err="1">
                <a:hlinkClick r:id="rId3"/>
              </a:rPr>
              <a:t>HookahPlace</a:t>
            </a:r>
            <a:r>
              <a:rPr lang="en-US" sz="1600" kern="1200" dirty="0">
                <a:hlinkClick r:id="rId3"/>
              </a:rPr>
              <a:t> Kaliningrad </a:t>
            </a:r>
            <a:r>
              <a:rPr lang="ru-RU" sz="1600" kern="1200" dirty="0" smtClean="0">
                <a:hlinkClick r:id="rId3"/>
              </a:rPr>
              <a:t>Калининград</a:t>
            </a:r>
            <a:r>
              <a:rPr lang="ru-RU" sz="1600" kern="1200" dirty="0" smtClean="0"/>
              <a:t> – признаки нарушения </a:t>
            </a:r>
            <a:r>
              <a:rPr lang="ru-RU" sz="1600" kern="1200" dirty="0"/>
              <a:t>части 1 статьи 20 Федерального закона о</a:t>
            </a:r>
            <a:r>
              <a:rPr lang="ru-RU" sz="1600" i="1" dirty="0"/>
              <a:t>т 07.06.2013 № 108-ФЗ, пункта 1 статьи 14.6 </a:t>
            </a:r>
            <a:r>
              <a:rPr lang="ru-RU" sz="1600" i="1" dirty="0" smtClean="0"/>
              <a:t>Федерального </a:t>
            </a:r>
            <a:r>
              <a:rPr lang="ru-RU" sz="1600" i="1" dirty="0"/>
              <a:t>закона от 06.07.2006 № 135-ФЗ в части незаконного использования   в </a:t>
            </a:r>
            <a:r>
              <a:rPr lang="ru-RU" sz="1600" i="1" dirty="0" smtClean="0"/>
              <a:t>рекламе товарного </a:t>
            </a:r>
            <a:r>
              <a:rPr lang="ru-RU" sz="1600" i="1" dirty="0"/>
              <a:t>знака </a:t>
            </a:r>
            <a:r>
              <a:rPr lang="en-US" sz="1600" i="1" dirty="0"/>
              <a:t>FIFA -  </a:t>
            </a:r>
            <a:r>
              <a:rPr lang="en-US" sz="1600" b="1" dirty="0"/>
              <a:t>FIFA WORLD CUP </a:t>
            </a:r>
            <a:r>
              <a:rPr lang="ru-RU" sz="1600" i="1" dirty="0" smtClean="0"/>
              <a:t>при </a:t>
            </a:r>
            <a:r>
              <a:rPr lang="ru-RU" sz="1600" i="1" dirty="0"/>
              <a:t>проведении  маркетинговой акции  </a:t>
            </a:r>
            <a:r>
              <a:rPr lang="ru-RU" sz="1600" i="1" dirty="0" smtClean="0"/>
              <a:t>в социальной сети </a:t>
            </a:r>
            <a:r>
              <a:rPr lang="ru-RU" sz="1600" i="1" dirty="0"/>
              <a:t>«</a:t>
            </a:r>
            <a:r>
              <a:rPr lang="ru-RU" sz="1600" i="1" dirty="0" err="1" smtClean="0"/>
              <a:t>Вконтакте</a:t>
            </a:r>
            <a:r>
              <a:rPr lang="ru-RU" sz="1600" i="1" dirty="0" smtClean="0"/>
              <a:t>».</a:t>
            </a: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5123" name="Picture 3" descr="X:\дела АМЗ\Дела 2018 года\АМЗ-19_2018_Кальянная\PHOTO-2018-06-21-18-09-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364" y="2067694"/>
            <a:ext cx="1568570" cy="27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336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4035" y="771550"/>
            <a:ext cx="6948264" cy="4176464"/>
          </a:xfrm>
        </p:spPr>
        <p:txBody>
          <a:bodyPr/>
          <a:lstStyle/>
          <a:p>
            <a:pPr marL="0" indent="0">
              <a:buNone/>
            </a:pPr>
            <a:r>
              <a:rPr lang="ru-RU" sz="1400" b="1" dirty="0"/>
              <a:t>Статья 14.33. Недобросовестная конкуренция</a:t>
            </a:r>
          </a:p>
          <a:p>
            <a:pPr marL="0" indent="0" algn="just">
              <a:buNone/>
            </a:pPr>
            <a:r>
              <a:rPr lang="ru-RU" sz="1400" dirty="0" smtClean="0"/>
              <a:t>1</a:t>
            </a:r>
            <a:r>
              <a:rPr lang="ru-RU" sz="1400" dirty="0"/>
              <a:t>. Недобросовестная конкуренция, если эти действия не содержат </a:t>
            </a:r>
            <a:r>
              <a:rPr lang="ru-RU" sz="1400" dirty="0">
                <a:hlinkClick r:id="rId2"/>
              </a:rPr>
              <a:t>уголовно наказуемого деяния, за исключением случаев, предусмотренных </a:t>
            </a:r>
            <a:r>
              <a:rPr lang="ru-RU" sz="1400" dirty="0">
                <a:hlinkClick r:id="rId3"/>
              </a:rPr>
              <a:t>статьей 14.3 настоящего Кодекса и </a:t>
            </a:r>
            <a:r>
              <a:rPr lang="ru-RU" sz="1400" dirty="0">
                <a:hlinkClick r:id=""/>
              </a:rPr>
              <a:t>частью 2 настоящей статьи, -</a:t>
            </a:r>
          </a:p>
          <a:p>
            <a:pPr algn="just"/>
            <a:r>
              <a:rPr lang="ru-RU" sz="1400" dirty="0"/>
              <a:t>влечет наложение административного штрафа на должностных лиц в размере </a:t>
            </a:r>
            <a:r>
              <a:rPr lang="ru-RU" sz="1400" b="1" dirty="0"/>
              <a:t>от двенадцати тысяч до двадцати тысяч рублей</a:t>
            </a:r>
            <a:r>
              <a:rPr lang="ru-RU" sz="1400" dirty="0"/>
              <a:t>; </a:t>
            </a:r>
            <a:r>
              <a:rPr lang="ru-RU" sz="1400" b="1" dirty="0"/>
              <a:t>на юридических лиц - от ста тысяч до пятисот тысяч рублей.</a:t>
            </a:r>
          </a:p>
          <a:p>
            <a:pPr marL="0" indent="0" algn="just">
              <a:buNone/>
            </a:pPr>
            <a:r>
              <a:rPr lang="ru-RU" sz="1400" dirty="0" smtClean="0"/>
              <a:t>2</a:t>
            </a:r>
            <a:r>
              <a:rPr lang="ru-RU" sz="1400" dirty="0"/>
              <a:t>. Недобросовестная конкуренция, выразившаяся во введении в оборот товара с незаконным использованием результатов интеллектуальной деятельности и приравненных к ним средств индивидуализации юридического лица, средств индивидуализации продукции, работ, услуг, -</a:t>
            </a:r>
          </a:p>
          <a:p>
            <a:pPr algn="just"/>
            <a:r>
              <a:rPr lang="ru-RU" sz="1400" dirty="0"/>
              <a:t>влечет наложение административного штрафа на должностных </a:t>
            </a:r>
            <a:r>
              <a:rPr lang="ru-RU" sz="1400" b="1" dirty="0"/>
              <a:t>лиц в размере двадцати тысяч рублей либо дисквалификацию на срок до трех лет; </a:t>
            </a:r>
            <a:r>
              <a:rPr lang="ru-RU" sz="1400" dirty="0"/>
              <a:t>на юридических лиц - </a:t>
            </a:r>
            <a:r>
              <a:rPr lang="ru-RU" sz="1400" b="1" dirty="0"/>
              <a:t>от одной сотой до пятнадцати сотых размера суммы </a:t>
            </a:r>
            <a:r>
              <a:rPr lang="ru-RU" sz="1400" b="1" dirty="0">
                <a:hlinkClick r:id="rId4"/>
              </a:rPr>
              <a:t>выручки правонарушителя от реализации товара (работы, услуги), на рынке которого совершено правонарушение, но не менее ста тысяч рублей.</a:t>
            </a:r>
          </a:p>
          <a:p>
            <a:pPr algn="just"/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4417"/>
            <a:ext cx="8496944" cy="695125"/>
          </a:xfrm>
        </p:spPr>
        <p:txBody>
          <a:bodyPr/>
          <a:lstStyle/>
          <a:p>
            <a:pPr algn="r"/>
            <a:r>
              <a:rPr lang="ru-RU" sz="2800" b="1" kern="1200" dirty="0" smtClean="0">
                <a:solidFill>
                  <a:schemeClr val="bg1"/>
                </a:solidFill>
              </a:rPr>
              <a:t>Ответственность</a:t>
            </a:r>
            <a:endParaRPr lang="ru-RU" sz="2800" b="1" kern="12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" y="1203598"/>
            <a:ext cx="220378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804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116079"/>
            <a:ext cx="151216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9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E7933FE-9625-473F-9442-B213BB421057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2411761" y="1761660"/>
            <a:ext cx="6192837" cy="2185214"/>
          </a:xfrm>
          <a:prstGeom prst="rect">
            <a:avLst/>
          </a:prstGeom>
          <a:ln cmpd="sng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Aft>
                <a:spcPts val="1500"/>
              </a:spcAft>
              <a:defRPr/>
            </a:pPr>
            <a:r>
              <a:rPr lang="ru-RU" sz="3400" b="1" i="1" dirty="0">
                <a:solidFill>
                  <a:srgbClr val="333399"/>
                </a:solidFill>
                <a:latin typeface="+mn-lt"/>
                <a:ea typeface="Calibri" pitchFamily="34" charset="0"/>
                <a:cs typeface="Times New Roman" pitchFamily="18" charset="0"/>
              </a:rPr>
              <a:t>Свобода конкуренции и эффективная защита предпринимательства ради будущего России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388" y="139303"/>
            <a:ext cx="8964612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>
              <a:lnSpc>
                <a:spcPts val="2200"/>
              </a:lnSpc>
              <a:buSzPct val="45000"/>
              <a:defRPr/>
            </a:pPr>
            <a:r>
              <a:rPr lang="ru-RU" sz="2800" b="1" dirty="0" smtClean="0">
                <a:solidFill>
                  <a:srgbClr val="FFFFFF"/>
                </a:solidFill>
                <a:latin typeface="+mj-lt"/>
                <a:cs typeface="ＭＳ Ｐゴシック" charset="-128"/>
              </a:rPr>
              <a:t>Миссия ФАС России</a:t>
            </a:r>
            <a:endParaRPr lang="en-US" sz="2800" b="1" dirty="0" smtClean="0">
              <a:solidFill>
                <a:srgbClr val="FFFFFF"/>
              </a:solidFill>
              <a:latin typeface="+mj-lt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1"/>
          <p:cNvGrpSpPr>
            <a:grpSpLocks/>
          </p:cNvGrpSpPr>
          <p:nvPr/>
        </p:nvGrpSpPr>
        <p:grpSpPr bwMode="auto">
          <a:xfrm>
            <a:off x="395536" y="1816282"/>
            <a:ext cx="3866687" cy="1897678"/>
            <a:chOff x="1676400" y="2743200"/>
            <a:chExt cx="4358228" cy="2530237"/>
          </a:xfrm>
        </p:grpSpPr>
        <p:pic>
          <p:nvPicPr>
            <p:cNvPr id="30729" name="Picture 5" descr="FAS-logo-color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28802" y="2743200"/>
              <a:ext cx="533399" cy="582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0" name="Picture 6" descr="14098_427100966728_20531316728_5146316_6182604_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8800" y="3581400"/>
              <a:ext cx="5334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1" name="Picture 7" descr="twitter_newbird_blu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267200"/>
              <a:ext cx="8382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7" name="TextBox 8"/>
            <p:cNvSpPr txBox="1">
              <a:spLocks noChangeArrowheads="1"/>
            </p:cNvSpPr>
            <p:nvPr/>
          </p:nvSpPr>
          <p:spPr bwMode="auto">
            <a:xfrm>
              <a:off x="2493567" y="2819400"/>
              <a:ext cx="3330819" cy="697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dirty="0" smtClean="0">
                  <a:solidFill>
                    <a:srgbClr val="333399"/>
                  </a:solidFill>
                  <a:latin typeface="+mn-lt"/>
                  <a:hlinkClick r:id="rId5"/>
                </a:rPr>
                <a:t>www.fas.gov.ru</a:t>
              </a:r>
              <a:endParaRPr lang="en-US" sz="2800" dirty="0">
                <a:solidFill>
                  <a:srgbClr val="333399"/>
                </a:solidFill>
                <a:latin typeface="+mn-lt"/>
              </a:endParaRPr>
            </a:p>
          </p:txBody>
        </p:sp>
        <p:sp>
          <p:nvSpPr>
            <p:cNvPr id="19468" name="TextBox 9"/>
            <p:cNvSpPr txBox="1">
              <a:spLocks noChangeArrowheads="1"/>
            </p:cNvSpPr>
            <p:nvPr/>
          </p:nvSpPr>
          <p:spPr bwMode="auto">
            <a:xfrm>
              <a:off x="2501542" y="3590925"/>
              <a:ext cx="3330819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000" dirty="0" smtClean="0">
                  <a:solidFill>
                    <a:srgbClr val="333399"/>
                  </a:solidFill>
                  <a:latin typeface="+mn-lt"/>
                </a:rPr>
                <a:t>FAS-book  </a:t>
              </a:r>
              <a:endParaRPr lang="en-US" sz="3000" dirty="0">
                <a:solidFill>
                  <a:srgbClr val="333399"/>
                </a:solidFill>
                <a:latin typeface="+mn-lt"/>
              </a:endParaRPr>
            </a:p>
          </p:txBody>
        </p:sp>
        <p:sp>
          <p:nvSpPr>
            <p:cNvPr id="19469" name="TextBox 10"/>
            <p:cNvSpPr txBox="1">
              <a:spLocks noChangeArrowheads="1"/>
            </p:cNvSpPr>
            <p:nvPr/>
          </p:nvSpPr>
          <p:spPr bwMode="auto">
            <a:xfrm>
              <a:off x="2551408" y="4329589"/>
              <a:ext cx="3483220" cy="943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 err="1" smtClean="0">
                  <a:solidFill>
                    <a:srgbClr val="333399"/>
                  </a:solidFill>
                  <a:latin typeface="+mn-lt"/>
                </a:rPr>
                <a:t>rus_fas</a:t>
              </a:r>
              <a:endParaRPr lang="en-US" sz="2000" dirty="0">
                <a:solidFill>
                  <a:srgbClr val="333399"/>
                </a:solidFill>
                <a:latin typeface="+mn-lt"/>
              </a:endParaRPr>
            </a:p>
            <a:p>
              <a:pPr>
                <a:defRPr/>
              </a:pPr>
              <a:r>
                <a:rPr lang="en-US" sz="2000" dirty="0" smtClean="0">
                  <a:solidFill>
                    <a:srgbClr val="333399"/>
                  </a:solidFill>
                  <a:latin typeface="+mn-lt"/>
                </a:rPr>
                <a:t> </a:t>
              </a:r>
              <a:endParaRPr lang="en-US" sz="2000" dirty="0">
                <a:solidFill>
                  <a:srgbClr val="333399"/>
                </a:solidFill>
                <a:latin typeface="+mn-lt"/>
              </a:endParaRPr>
            </a:p>
          </p:txBody>
        </p:sp>
      </p:grp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685800" y="951310"/>
            <a:ext cx="79581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333399"/>
                </a:solidFill>
                <a:latin typeface="+mn-lt"/>
              </a:rPr>
              <a:t>СПАСИБО ЗА ВНИМАНИЕ!</a:t>
            </a:r>
            <a:r>
              <a:rPr lang="en-US" sz="2000" b="1" dirty="0">
                <a:solidFill>
                  <a:srgbClr val="333399"/>
                </a:solidFill>
                <a:latin typeface="+mn-lt"/>
              </a:rPr>
              <a:t/>
            </a:r>
            <a:br>
              <a:rPr lang="en-US" sz="2000" b="1" dirty="0">
                <a:solidFill>
                  <a:srgbClr val="333399"/>
                </a:solidFill>
                <a:latin typeface="+mn-lt"/>
              </a:rPr>
            </a:br>
            <a:endParaRPr lang="ru-RU" sz="2000" b="1" dirty="0">
              <a:solidFill>
                <a:srgbClr val="333399"/>
              </a:solidFill>
              <a:latin typeface="+mn-lt"/>
            </a:endParaRPr>
          </a:p>
        </p:txBody>
      </p:sp>
      <p:pic>
        <p:nvPicPr>
          <p:cNvPr id="3072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1315" y="3588544"/>
            <a:ext cx="533840" cy="53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1"/>
          <p:cNvSpPr txBox="1">
            <a:spLocks noChangeArrowheads="1"/>
          </p:cNvSpPr>
          <p:nvPr/>
        </p:nvSpPr>
        <p:spPr bwMode="auto">
          <a:xfrm>
            <a:off x="3592556" y="3588544"/>
            <a:ext cx="2524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333399"/>
                </a:solidFill>
                <a:latin typeface="+mn-lt"/>
              </a:rPr>
              <a:t>       </a:t>
            </a:r>
            <a:r>
              <a:rPr lang="en-US" sz="2800" dirty="0" err="1" smtClean="0">
                <a:solidFill>
                  <a:srgbClr val="333399"/>
                </a:solidFill>
                <a:latin typeface="+mn-lt"/>
              </a:rPr>
              <a:t>fasovka</a:t>
            </a:r>
            <a:endParaRPr lang="ru-RU" sz="2800" dirty="0">
              <a:solidFill>
                <a:srgbClr val="333399"/>
              </a:solidFill>
              <a:latin typeface="+mn-lt"/>
            </a:endParaRPr>
          </a:p>
        </p:txBody>
      </p:sp>
      <p:pic>
        <p:nvPicPr>
          <p:cNvPr id="30726" name="Picture 2" descr="Вконтакт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44020" y="4246960"/>
            <a:ext cx="408429" cy="43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Прямоугольник 12"/>
          <p:cNvSpPr>
            <a:spLocks noChangeArrowheads="1"/>
          </p:cNvSpPr>
          <p:nvPr/>
        </p:nvSpPr>
        <p:spPr bwMode="auto">
          <a:xfrm>
            <a:off x="3569867" y="4243338"/>
            <a:ext cx="21964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dirty="0" smtClean="0">
                <a:solidFill>
                  <a:srgbClr val="333399"/>
                </a:solidFill>
                <a:latin typeface="+mn-lt"/>
              </a:rPr>
              <a:t>       </a:t>
            </a:r>
            <a:r>
              <a:rPr lang="en-US" sz="3000" dirty="0" err="1" smtClean="0">
                <a:solidFill>
                  <a:srgbClr val="333399"/>
                </a:solidFill>
                <a:latin typeface="+mn-lt"/>
              </a:rPr>
              <a:t>fas_rus</a:t>
            </a:r>
            <a:endParaRPr lang="ru-RU" sz="3000" dirty="0">
              <a:solidFill>
                <a:srgbClr val="333399"/>
              </a:solidFill>
              <a:latin typeface="+mn-lt"/>
            </a:endParaRPr>
          </a:p>
        </p:txBody>
      </p:sp>
      <p:sp>
        <p:nvSpPr>
          <p:cNvPr id="30728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43AAB15-A8D9-4782-A11B-B975B3011B06}" type="slidenum">
              <a:rPr lang="ru-RU" smtClean="0"/>
              <a:pPr/>
              <a:t>27</a:t>
            </a:fld>
            <a:endParaRPr lang="ru-RU" smtClean="0"/>
          </a:p>
        </p:txBody>
      </p:sp>
      <p:pic>
        <p:nvPicPr>
          <p:cNvPr id="17" name="Picture 6" descr="C:\Documents and Settings\to39-Kuxa.AM\Рабочий стол\ТВ УФАС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737" y="3024370"/>
            <a:ext cx="19431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C:\Documents and Settings\to39-Kuxa.AM\Рабочий стол\ФБ УФАС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987" y="2361756"/>
            <a:ext cx="19748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1689" y="1877144"/>
            <a:ext cx="4437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333399"/>
                </a:solidFill>
                <a:latin typeface="+mn-lt"/>
                <a:hlinkClick r:id="rId10"/>
              </a:rPr>
              <a:t>www.kaliningrad.fas.gov.ru</a:t>
            </a:r>
            <a:endParaRPr lang="ru-RU" sz="2800" dirty="0">
              <a:solidFill>
                <a:srgbClr val="333399"/>
              </a:solidFill>
              <a:latin typeface="+mn-lt"/>
            </a:endParaRPr>
          </a:p>
        </p:txBody>
      </p:sp>
      <p:pic>
        <p:nvPicPr>
          <p:cNvPr id="20" name="Picture 5" descr="FAS-logo-colo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1572" y="1920245"/>
            <a:ext cx="473240" cy="43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&amp;Kcy;&amp;acy;&amp;rcy;&amp;tcy;&amp;icy;&amp;ncy;&amp;kcy;&amp;icy; &amp;pcy;&amp;ocy; &amp;zcy;&amp;acy;&amp;pcy;&amp;rcy;&amp;ocy;&amp;scy;&amp;ucy; &amp;Fcy;&amp;Icy;&amp;Fcy;&amp;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449"/>
            <a:ext cx="3204355" cy="241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CE38A60-9979-43E4-A629-99EED84F1DE4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270732" y="279109"/>
            <a:ext cx="5472101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ru-RU" sz="1600" b="1" dirty="0" smtClean="0">
              <a:solidFill>
                <a:schemeClr val="accent2"/>
              </a:solidFill>
            </a:endParaRPr>
          </a:p>
          <a:p>
            <a:endParaRPr lang="ru-RU" sz="1600" b="1" dirty="0">
              <a:solidFill>
                <a:schemeClr val="accent2"/>
              </a:solidFill>
            </a:endParaRPr>
          </a:p>
          <a:p>
            <a:r>
              <a:rPr lang="ru-RU" sz="1600" b="1" dirty="0" smtClean="0">
                <a:solidFill>
                  <a:schemeClr val="accent2"/>
                </a:solidFill>
              </a:rPr>
              <a:t>Комитет </a:t>
            </a:r>
            <a:r>
              <a:rPr lang="ru-RU" sz="1600" b="1" dirty="0">
                <a:solidFill>
                  <a:schemeClr val="accent2"/>
                </a:solidFill>
              </a:rPr>
              <a:t>по защите имущественных прав </a:t>
            </a:r>
            <a:r>
              <a:rPr lang="ru-RU" sz="1600" b="1" dirty="0" smtClean="0">
                <a:solidFill>
                  <a:schemeClr val="accent2"/>
                </a:solidFill>
              </a:rPr>
              <a:t> </a:t>
            </a:r>
            <a:r>
              <a:rPr lang="en-US" sz="1600" b="1" dirty="0" smtClean="0">
                <a:solidFill>
                  <a:schemeClr val="accent2"/>
                </a:solidFill>
              </a:rPr>
              <a:t>FIFA </a:t>
            </a:r>
            <a:r>
              <a:rPr lang="ru-RU" sz="1600" b="1" dirty="0" smtClean="0">
                <a:solidFill>
                  <a:schemeClr val="accent2"/>
                </a:solidFill>
              </a:rPr>
              <a:t>при </a:t>
            </a:r>
            <a:r>
              <a:rPr lang="ru-RU" sz="1600" b="1" dirty="0">
                <a:solidFill>
                  <a:schemeClr val="accent2"/>
                </a:solidFill>
              </a:rPr>
              <a:t>Координационном </a:t>
            </a:r>
            <a:r>
              <a:rPr lang="ru-RU" sz="1600" b="1" dirty="0" smtClean="0">
                <a:solidFill>
                  <a:schemeClr val="accent2"/>
                </a:solidFill>
              </a:rPr>
              <a:t>совете </a:t>
            </a:r>
            <a:r>
              <a:rPr lang="ru-RU" sz="1600" b="1" dirty="0">
                <a:solidFill>
                  <a:schemeClr val="accent2"/>
                </a:solidFill>
              </a:rPr>
              <a:t>по подготовке и проведению чемпионата мира по футболу FIFA 2018 года и Кубка конфедераций FIFA 2017 года. </a:t>
            </a:r>
            <a:r>
              <a:rPr lang="ru-RU" sz="1600" b="1" dirty="0" smtClean="0">
                <a:solidFill>
                  <a:schemeClr val="accent2"/>
                </a:solidFill>
              </a:rPr>
              <a:t>Создан 19 октября 2016 года.  </a:t>
            </a:r>
          </a:p>
          <a:p>
            <a:endParaRPr lang="ru-RU" sz="1600" b="1" dirty="0" smtClean="0">
              <a:solidFill>
                <a:schemeClr val="accent2"/>
              </a:solidFill>
            </a:endParaRPr>
          </a:p>
          <a:p>
            <a:r>
              <a:rPr lang="ru-RU" sz="1600" b="1" dirty="0" smtClean="0">
                <a:solidFill>
                  <a:schemeClr val="accent2"/>
                </a:solidFill>
              </a:rPr>
              <a:t>Руководитель </a:t>
            </a:r>
            <a:r>
              <a:rPr lang="ru-RU" sz="1600" b="1" dirty="0">
                <a:solidFill>
                  <a:schemeClr val="accent2"/>
                </a:solidFill>
              </a:rPr>
              <a:t>комитета по защите имущественных прав ФИФА – заместитель руководителя ФАС России Андрей Кашеваров.</a:t>
            </a:r>
          </a:p>
          <a:p>
            <a:endParaRPr lang="ru-RU" sz="1600" b="1" dirty="0" smtClean="0">
              <a:solidFill>
                <a:schemeClr val="accent2"/>
              </a:solidFill>
            </a:endParaRPr>
          </a:p>
          <a:p>
            <a:r>
              <a:rPr lang="ru-RU" sz="1600" b="1" dirty="0" smtClean="0">
                <a:solidFill>
                  <a:schemeClr val="accent2"/>
                </a:solidFill>
              </a:rPr>
              <a:t>Состав </a:t>
            </a:r>
            <a:r>
              <a:rPr lang="ru-RU" sz="1600" b="1" dirty="0">
                <a:solidFill>
                  <a:schemeClr val="accent2"/>
                </a:solidFill>
              </a:rPr>
              <a:t>комитета: </a:t>
            </a:r>
            <a:r>
              <a:rPr lang="ru-RU" sz="1600" b="1" dirty="0" err="1">
                <a:solidFill>
                  <a:schemeClr val="accent2"/>
                </a:solidFill>
              </a:rPr>
              <a:t>Минспорта</a:t>
            </a:r>
            <a:r>
              <a:rPr lang="ru-RU" sz="1600" b="1" dirty="0">
                <a:solidFill>
                  <a:schemeClr val="accent2"/>
                </a:solidFill>
              </a:rPr>
              <a:t> России, МВД России, ФАС России, ФТС России, </a:t>
            </a:r>
            <a:r>
              <a:rPr lang="ru-RU" sz="1600" b="1" dirty="0" err="1">
                <a:solidFill>
                  <a:schemeClr val="accent2"/>
                </a:solidFill>
              </a:rPr>
              <a:t>Роспотребнадзора</a:t>
            </a:r>
            <a:r>
              <a:rPr lang="ru-RU" sz="1600" b="1" dirty="0">
                <a:solidFill>
                  <a:schemeClr val="accent2"/>
                </a:solidFill>
              </a:rPr>
              <a:t>, Роспатента, АНО «Оргкомитет «Россия-2018», Международной федерации футбольных ассоциаций (ФИФА).</a:t>
            </a:r>
            <a:r>
              <a:rPr lang="ru-RU" sz="1600" dirty="0"/>
              <a:t/>
            </a:r>
            <a:br>
              <a:rPr lang="ru-RU" sz="1600" dirty="0"/>
            </a:br>
            <a:endParaRPr lang="ru-RU" sz="2000" b="1" dirty="0">
              <a:solidFill>
                <a:srgbClr val="333399"/>
              </a:solidFill>
              <a:latin typeface="+mn-lt"/>
              <a:cs typeface="ＭＳ Ｐゴシック" charset="-128"/>
            </a:endParaRPr>
          </a:p>
        </p:txBody>
      </p:sp>
      <p:sp>
        <p:nvSpPr>
          <p:cNvPr id="21509" name="Rectangle 2"/>
          <p:cNvSpPr>
            <a:spLocks noGrp="1"/>
          </p:cNvSpPr>
          <p:nvPr>
            <p:ph type="title" idx="4294967295"/>
          </p:nvPr>
        </p:nvSpPr>
        <p:spPr>
          <a:xfrm>
            <a:off x="0" y="141685"/>
            <a:ext cx="9144000" cy="410765"/>
          </a:xfrm>
        </p:spPr>
        <p:txBody>
          <a:bodyPr lIns="90000" tIns="45000" rIns="90000" bIns="45000" anchor="t"/>
          <a:lstStyle/>
          <a:p>
            <a:pPr algn="r">
              <a:lnSpc>
                <a:spcPts val="2200"/>
              </a:lnSpc>
              <a:buSzPct val="45000"/>
              <a:buFont typeface="StarSymbol"/>
              <a:buNone/>
            </a:pPr>
            <a:r>
              <a:rPr lang="ru-RU" sz="2800" b="1" dirty="0">
                <a:solidFill>
                  <a:srgbClr val="FFFFFF"/>
                </a:solidFill>
                <a:ea typeface="ＭＳ Ｐゴシック" pitchFamily="34" charset="-128"/>
              </a:rPr>
              <a:t>Мероприятия  по защите прав </a:t>
            </a:r>
            <a:r>
              <a:rPr lang="en-US" sz="2800" b="1" dirty="0">
                <a:solidFill>
                  <a:srgbClr val="FFFFFF"/>
                </a:solidFill>
                <a:ea typeface="ＭＳ Ｐゴシック" pitchFamily="34" charset="-128"/>
              </a:rPr>
              <a:t> FIFA</a:t>
            </a:r>
            <a:endParaRPr lang="ru-RU" sz="2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" name="AutoShape 2" descr="&amp;Kcy;&amp;acy;&amp;rcy;&amp;tcy;&amp;icy;&amp;ncy;&amp;kcy;&amp;icy; &amp;pcy;&amp;ocy; &amp;zcy;&amp;acy;&amp;pcy;&amp;rcy;&amp;ocy;&amp;scy;&amp;ucy; &amp;Fcy;&amp;Icy;&amp;Fcy;&amp;Acy;"/>
          <p:cNvSpPr>
            <a:spLocks noChangeAspect="1" noChangeArrowheads="1"/>
          </p:cNvSpPr>
          <p:nvPr/>
        </p:nvSpPr>
        <p:spPr bwMode="auto">
          <a:xfrm>
            <a:off x="155575" y="-601663"/>
            <a:ext cx="14382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9542"/>
            <a:ext cx="9036496" cy="4248472"/>
          </a:xfrm>
        </p:spPr>
        <p:txBody>
          <a:bodyPr numCol="2"/>
          <a:lstStyle/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pPr algn="just"/>
            <a:r>
              <a:rPr lang="ru-RU" sz="1400" dirty="0" smtClean="0"/>
              <a:t>4 </a:t>
            </a:r>
            <a:r>
              <a:rPr lang="ru-RU" sz="1400" dirty="0"/>
              <a:t>мая 2018 года вступили в силу поправки в ст.20 Закона о чемпионате мира по футболу, отдельные подзаконные акты и ст.53 Закона о защите конкуренции, внесенные Федеральным законом от 23.04.2018 № 91-ФЗ.</a:t>
            </a:r>
          </a:p>
          <a:p>
            <a:pPr algn="just"/>
            <a:r>
              <a:rPr lang="ru-RU" sz="1400" dirty="0">
                <a:hlinkClick r:id="rId2"/>
              </a:rPr>
              <a:t>Документ</a:t>
            </a:r>
            <a:r>
              <a:rPr lang="ru-RU" sz="1400" dirty="0"/>
              <a:t> предусматривает исключение признаваемых недобросовестной конкуренцией действий, определённых ст.20 Закона о чемпионате мира по футболу, из числа нарушений антимонопольного законодательства, при выявлении которых до возбуждения дела антимонопольным органом выдается предупреждение о прекращении нарушения.</a:t>
            </a:r>
          </a:p>
          <a:p>
            <a:pPr algn="just"/>
            <a:r>
              <a:rPr lang="ru-RU" sz="1400" dirty="0"/>
              <a:t>Поправки будут применяться до 15 августа 2018 года включительно</a:t>
            </a:r>
            <a:r>
              <a:rPr lang="ru-RU" sz="1800" dirty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457200" y="123478"/>
            <a:ext cx="8507288" cy="432048"/>
          </a:xfrm>
        </p:spPr>
        <p:txBody>
          <a:bodyPr lIns="90000" tIns="45000" rIns="90000" bIns="45000" anchor="t"/>
          <a:lstStyle/>
          <a:p>
            <a:pPr algn="r">
              <a:lnSpc>
                <a:spcPts val="2200"/>
              </a:lnSpc>
              <a:buSzPct val="45000"/>
              <a:buFont typeface="StarSymbol"/>
              <a:buNone/>
            </a:pPr>
            <a:r>
              <a:rPr lang="ru-RU" sz="2800" b="1" dirty="0">
                <a:solidFill>
                  <a:srgbClr val="FFFFFF"/>
                </a:solidFill>
                <a:ea typeface="ＭＳ Ｐゴシック" pitchFamily="34" charset="-128"/>
              </a:rPr>
              <a:t>Мероприятия  по защите прав </a:t>
            </a:r>
            <a:r>
              <a:rPr lang="en-US" sz="2800" b="1" dirty="0">
                <a:solidFill>
                  <a:srgbClr val="FFFFFF"/>
                </a:solidFill>
                <a:ea typeface="ＭＳ Ｐゴシック" pitchFamily="34" charset="-128"/>
              </a:rPr>
              <a:t> FIFA</a:t>
            </a:r>
            <a:endParaRPr lang="ru-RU" sz="2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43558"/>
            <a:ext cx="4549826" cy="396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398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416" y="987574"/>
            <a:ext cx="5356584" cy="301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107504" y="771550"/>
            <a:ext cx="4444409" cy="2594471"/>
          </a:xfrm>
          <a:prstGeom prst="rect">
            <a:avLst/>
          </a:prstGeom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229600" cy="482204"/>
          </a:xfrm>
        </p:spPr>
        <p:txBody>
          <a:bodyPr/>
          <a:lstStyle/>
          <a:p>
            <a:pPr algn="r"/>
            <a:r>
              <a:rPr lang="ru-RU" sz="2800" b="1" dirty="0">
                <a:solidFill>
                  <a:schemeClr val="bg1"/>
                </a:solidFill>
              </a:rPr>
              <a:t>Действия ФАС</a:t>
            </a:r>
          </a:p>
        </p:txBody>
      </p:sp>
      <p:sp>
        <p:nvSpPr>
          <p:cNvPr id="102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1D19411-CCD4-46E0-8717-15B0D9D7EBA3}" type="slidenum">
              <a:rPr lang="ru-RU" smtClean="0">
                <a:latin typeface="Arial" pitchFamily="34" charset="0"/>
                <a:ea typeface="MS PGothic" pitchFamily="34" charset="-128"/>
              </a:rPr>
              <a:pPr/>
              <a:t>5</a:t>
            </a:fld>
            <a:endParaRPr lang="ru-RU" smtClean="0"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7" y="2715766"/>
            <a:ext cx="354501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079DD0D-09AA-448E-BCCC-BF2A30AF1DB7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79512" y="771550"/>
            <a:ext cx="8556166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sz="1600" b="1" cap="all" dirty="0"/>
              <a:t>ПОЛОЖЕНИЕ О КОМИТЕТЕ</a:t>
            </a:r>
            <a:endParaRPr lang="ru-RU" sz="1600" dirty="0"/>
          </a:p>
          <a:p>
            <a:r>
              <a:rPr lang="ru-RU" sz="1600" b="1" dirty="0"/>
              <a:t>Комитет по защите имущественных прав ФИФА при Координационном совете по подготовке и проведению чемпионата мира по футболу FIFA 2018 года и Кубка конфедераций FIFA 2017 года. </a:t>
            </a:r>
            <a:endParaRPr lang="ru-RU" sz="1600" dirty="0"/>
          </a:p>
          <a:p>
            <a:r>
              <a:rPr lang="ru-RU" dirty="0"/>
              <a:t>Комитет сформирован в соответствии с поручением первого заместителя Председателя Правительства Российской Федерации И.И. Шувалова.</a:t>
            </a:r>
          </a:p>
          <a:p>
            <a:r>
              <a:rPr lang="ru-RU" dirty="0"/>
              <a:t>Комитет по защите имущественных прав ФИФА является межведомственным рабочим координационным органом, созданным при Координационном совете по подготовке и проведению чемпионата мира по футболу FIFA 2018 года и Кубка конфедераций FIFA 2017 года  во исполнение Правительственной гарантии, выданной Российской Федерацией FIFA, для согласованного взаимодействия органов государственной власти, органов местного самоуправления, иных координационных и совещательных органов, рабочих групп и организаций, задействованных в подготовке и проведении мероприятий по подготовке и проведению Чемпионата мира по футболу FIFA 2018™ и Кубка Конфедераций FIFA 2017, по вопросам защиты имущественных прав FIFA.</a:t>
            </a:r>
          </a:p>
          <a:p>
            <a:r>
              <a:rPr lang="ru-RU" dirty="0"/>
              <a:t>Основной целью создания Комитета стало объединение усилий и координация работы правоохранительных органов и иных ведомств по защите интеллектуальных прав Международной федерации футбольных ассоциаций (FIFA), а также охраняемой в соответствии со специальным законом символики Чемпионата мира по футболу FIFA 2018™ и Кубка Конфедераций FIFA 2017</a:t>
            </a:r>
            <a:endParaRPr lang="ru-RU" b="1" dirty="0">
              <a:solidFill>
                <a:srgbClr val="333399"/>
              </a:solidFill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37" name="Rectangle 2"/>
          <p:cNvSpPr>
            <a:spLocks noGrp="1"/>
          </p:cNvSpPr>
          <p:nvPr>
            <p:ph type="title" idx="4294967295"/>
          </p:nvPr>
        </p:nvSpPr>
        <p:spPr>
          <a:xfrm>
            <a:off x="0" y="141685"/>
            <a:ext cx="9144000" cy="410765"/>
          </a:xfrm>
        </p:spPr>
        <p:txBody>
          <a:bodyPr lIns="90000" tIns="45000" rIns="90000" bIns="45000" anchor="t"/>
          <a:lstStyle/>
          <a:p>
            <a:pPr algn="r">
              <a:lnSpc>
                <a:spcPts val="2200"/>
              </a:lnSpc>
              <a:buSzPct val="45000"/>
              <a:buFont typeface="StarSymbol"/>
              <a:buNone/>
            </a:pPr>
            <a:r>
              <a:rPr lang="ru-RU" sz="2800" b="1" dirty="0">
                <a:solidFill>
                  <a:schemeClr val="bg1"/>
                </a:solidFill>
              </a:rPr>
              <a:t>Действия </a:t>
            </a:r>
            <a:r>
              <a:rPr lang="ru-RU" sz="2800" b="1" dirty="0" smtClean="0">
                <a:solidFill>
                  <a:schemeClr val="bg1"/>
                </a:solidFill>
              </a:rPr>
              <a:t>ФАС</a:t>
            </a:r>
            <a:endParaRPr lang="ru-RU" sz="2800" b="1" dirty="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452438"/>
          </a:xfrm>
          <a:prstGeom prst="rect">
            <a:avLst/>
          </a:prstGeom>
          <a:solidFill>
            <a:schemeClr val="accent5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53"/>
            <a:ext cx="9144000" cy="432197"/>
          </a:xfrm>
        </p:spPr>
        <p:txBody>
          <a:bodyPr/>
          <a:lstStyle/>
          <a:p>
            <a:pPr algn="r"/>
            <a:r>
              <a:rPr lang="ru-RU" sz="2800" b="1" dirty="0">
                <a:solidFill>
                  <a:srgbClr val="FFFFFF"/>
                </a:solidFill>
                <a:ea typeface="ＭＳ Ｐゴシック" pitchFamily="34" charset="-128"/>
              </a:rPr>
              <a:t>Действия ФАС</a:t>
            </a:r>
          </a:p>
        </p:txBody>
      </p:sp>
      <p:sp>
        <p:nvSpPr>
          <p:cNvPr id="6149" name="Номер слайда 9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CE3F971-692A-4A1F-A2BE-6A610253927B}" type="slidenum">
              <a:rPr lang="ru-RU" smtClean="0">
                <a:latin typeface="Arial" pitchFamily="34" charset="0"/>
                <a:ea typeface="MS PGothic" pitchFamily="34" charset="-128"/>
              </a:rPr>
              <a:pPr/>
              <a:t>7</a:t>
            </a:fld>
            <a:endParaRPr lang="ru-RU" smtClean="0"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6150" name="Picture 2" descr="C:\Documents and Settings\OTsigankov\Рабочий стол\Презентация\NewsPic_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31590"/>
            <a:ext cx="319351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563888" y="876975"/>
            <a:ext cx="54006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Письмо ФАС России от 5 декабря 2016 года № АК/84114-ПР/16  </a:t>
            </a:r>
            <a:r>
              <a:rPr lang="ru-RU" dirty="0">
                <a:solidFill>
                  <a:schemeClr val="accent1">
                    <a:lumMod val="25000"/>
                  </a:schemeClr>
                </a:solidFill>
              </a:rPr>
              <a:t>«Об особенностях рассмотрении дел по фактам нарушения имущественных прав FIFA, связанных с осуществлением мероприятий по подготовке и проведению в Российской Федерации и чемпионата мира по футболу FIFA 2018 ГОДА И Кубка конфедераций FIFA 2017 года</a:t>
            </a:r>
            <a:r>
              <a:rPr lang="ru-RU" dirty="0" smtClean="0">
                <a:solidFill>
                  <a:schemeClr val="accent1">
                    <a:lumMod val="25000"/>
                  </a:schemeClr>
                </a:solidFill>
              </a:rPr>
              <a:t>» - указание территориальным органам рассматривать факты о нарушении в течение 3х дневного срока с момента выявления нарушения</a:t>
            </a:r>
            <a:endParaRPr lang="ru-RU" dirty="0">
              <a:solidFill>
                <a:schemeClr val="accent1">
                  <a:lumMod val="25000"/>
                </a:schemeClr>
              </a:solidFill>
            </a:endParaRPr>
          </a:p>
          <a:p>
            <a:endParaRPr lang="ru-RU" dirty="0" smtClean="0">
              <a:solidFill>
                <a:schemeClr val="accent1">
                  <a:lumMod val="2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2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25000"/>
                  </a:schemeClr>
                </a:solidFill>
              </a:rPr>
              <a:t>Письмо </a:t>
            </a:r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от 28 ноября 2017 г. N АК/83162/17 </a:t>
            </a:r>
            <a:r>
              <a:rPr lang="ru-RU" dirty="0">
                <a:solidFill>
                  <a:schemeClr val="accent1">
                    <a:lumMod val="25000"/>
                  </a:schemeClr>
                </a:solidFill>
              </a:rPr>
              <a:t>«К вопросу о квалификации фактов нарушения имущественных прав FIFA, связанных с осуществлением мероприятий по подготовке и проведению чемпионата мира по футболу FIFA 2018 Г. и Кубка конфедераций FIFA 2017 г</a:t>
            </a:r>
            <a:r>
              <a:rPr lang="ru-RU" dirty="0" smtClean="0">
                <a:solidFill>
                  <a:schemeClr val="accent1">
                    <a:lumMod val="25000"/>
                  </a:schemeClr>
                </a:solidFill>
              </a:rPr>
              <a:t>.» - рекомендации по квалификации правонарушений в связи с новациями, введенными «четвертым» антимонопольным пакетом.</a:t>
            </a:r>
            <a:endParaRPr lang="ru-RU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452438"/>
          </a:xfrm>
          <a:prstGeom prst="rect">
            <a:avLst/>
          </a:prstGeom>
          <a:solidFill>
            <a:schemeClr val="accent5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21" name="Номер слайда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CC4B419-5237-4985-9E9A-DBA9693890E9}" type="slidenum">
              <a:rPr lang="ru-RU" smtClean="0">
                <a:latin typeface="Arial" pitchFamily="34" charset="0"/>
                <a:ea typeface="MS PGothic" pitchFamily="34" charset="-128"/>
              </a:rPr>
              <a:pPr/>
              <a:t>8</a:t>
            </a:fld>
            <a:endParaRPr lang="ru-RU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9222" name="Заголовок 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5781"/>
          </a:xfrm>
        </p:spPr>
        <p:txBody>
          <a:bodyPr/>
          <a:lstStyle/>
          <a:p>
            <a:pPr algn="r"/>
            <a:r>
              <a:rPr lang="ru-RU" sz="2400" b="1" dirty="0">
                <a:solidFill>
                  <a:srgbClr val="FFFFFF"/>
                </a:solidFill>
                <a:ea typeface="ＭＳ Ｐゴシック" pitchFamily="34" charset="-128"/>
              </a:rPr>
              <a:t>Действия ФАС</a:t>
            </a:r>
            <a:endParaRPr lang="ru-RU" sz="2100" b="1" dirty="0" smtClean="0">
              <a:solidFill>
                <a:schemeClr val="bg1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3" y="600100"/>
            <a:ext cx="5760641" cy="38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595" y="644411"/>
            <a:ext cx="3374405" cy="179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72324"/>
            <a:ext cx="8667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552" y="307232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471" y="3548574"/>
            <a:ext cx="1866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529165"/>
            <a:ext cx="1825269" cy="212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92546"/>
            <a:ext cx="8229600" cy="857250"/>
          </a:xfrm>
        </p:spPr>
        <p:txBody>
          <a:bodyPr/>
          <a:lstStyle/>
          <a:p>
            <a:pPr algn="r"/>
            <a:r>
              <a:rPr lang="ru-RU" sz="2800" b="1" kern="1200" dirty="0">
                <a:solidFill>
                  <a:schemeClr val="bg1"/>
                </a:solidFill>
              </a:rPr>
              <a:t>Товарные знаки </a:t>
            </a:r>
            <a:r>
              <a:rPr lang="en-US" sz="2800" b="1" kern="1200" dirty="0" smtClean="0">
                <a:solidFill>
                  <a:schemeClr val="bg1"/>
                </a:solidFill>
              </a:rPr>
              <a:t>FIFA </a:t>
            </a:r>
            <a:r>
              <a:rPr lang="ru-RU" sz="2800" b="1" kern="1200" dirty="0" smtClean="0">
                <a:solidFill>
                  <a:schemeClr val="bg1"/>
                </a:solidFill>
              </a:rPr>
              <a:t>подлежащие </a:t>
            </a:r>
            <a:r>
              <a:rPr lang="ru-RU" sz="2800" b="1" kern="1200" dirty="0">
                <a:solidFill>
                  <a:schemeClr val="bg1"/>
                </a:solidFill>
              </a:rPr>
              <a:t>охране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3484328"/>
              </p:ext>
            </p:extLst>
          </p:nvPr>
        </p:nvGraphicFramePr>
        <p:xfrm>
          <a:off x="179513" y="771551"/>
          <a:ext cx="8784975" cy="4060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1434"/>
                <a:gridCol w="3159165"/>
                <a:gridCol w="3384376"/>
              </a:tblGrid>
              <a:tr h="384971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kern="1200" baseline="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ТОВАРНЫЙ ЗНАК</a:t>
                      </a:r>
                      <a:endParaRPr lang="ru-RU" sz="1200" dirty="0">
                        <a:solidFill>
                          <a:schemeClr val="accent1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kern="1200" baseline="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­   НОМЕР И ДАТА РЕГИСТРАЦИИ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kern="1200" baseline="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КЛАССЫ  МКТУ</a:t>
                      </a:r>
                      <a:endParaRPr lang="ru-RU" sz="1200" b="1" i="0" u="none" strike="noStrike" kern="1200" baseline="0" dirty="0">
                        <a:solidFill>
                          <a:schemeClr val="accent1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871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747778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 июня 2000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1, 3, 4, 5, 6, 7, 8, 9, 10, 11, 12, 14, 15,  16, 18, 20, 21, 24, 25, 26, 27, 28, 29, 30, 31, 32, 33, 34, 35, 36, 37, 38, 39, 40, 41, 42</a:t>
                      </a:r>
                      <a:endParaRPr lang="ru-RU" sz="1100" dirty="0"/>
                    </a:p>
                  </a:txBody>
                  <a:tcPr/>
                </a:tc>
              </a:tr>
              <a:tr h="57316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ФИФА</a:t>
                      </a:r>
                      <a:endParaRPr lang="ru-RU" sz="2400" b="1" dirty="0">
                        <a:latin typeface="Arial Black" panose="020B0A04020102020204" pitchFamily="34" charset="0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1126722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  Октября 2011</a:t>
                      </a:r>
                      <a:endParaRPr lang="ru-RU" sz="15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1, 3, 4, 5, 6, 7, 8, 9, 10, 11, 12, 14,15, 16, 18, 20, 21, 24, 25, 26, 27, 28, 29, 31, 32, 33, 34, 35, 36, 37, 38, 39, 40, 41, 42, 43, 45</a:t>
                      </a:r>
                      <a:endParaRPr lang="ru-RU" sz="11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8425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FIFA WORLD CUP</a:t>
                      </a:r>
                      <a:endParaRPr lang="ru-RU" sz="1400" b="0" i="0" u="none" strike="noStrike" kern="1200" baseline="0" dirty="0">
                        <a:solidFill>
                          <a:schemeClr val="dk1"/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734366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  марта 2000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1, 3, 4, 5, 6, 7, 8, 9, 10, 11, 12, 14, 15, 16, 18, 20, 21, 24, 25, 26, 27, 28, 29, 30, 31, 32, 33, 34, 35, 36, 37, 38, 39, 40, 41, 42</a:t>
                      </a:r>
                      <a:endParaRPr lang="ru-RU" sz="11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00953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ЧЕМПИОНАТ МИРА </a:t>
                      </a:r>
                    </a:p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ПО ФУТБОЛУ 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FIFA</a:t>
                      </a:r>
                      <a:endParaRPr lang="ru-RU" sz="1400" b="0" i="0" u="none" strike="noStrike" kern="1200" baseline="0" dirty="0">
                        <a:solidFill>
                          <a:schemeClr val="dk1"/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1142845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февраля  2012</a:t>
                      </a:r>
                      <a:endParaRPr lang="ru-RU" sz="15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1, 3, 4, 5, 6, 7, 8, 9, 10, 11, 12, 14, 15,16, 18, 20, 21, 24, 25, 26, 27, 28,29, 30, 31, 32, 33, 34, 35, 36, 37,38, 39, 40, 41, 42, 43, 45</a:t>
                      </a:r>
                      <a:endParaRPr lang="ru-RU" sz="11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00953">
                <a:tc>
                  <a:txBody>
                    <a:bodyPr/>
                    <a:lstStyle/>
                    <a:p>
                      <a:pPr algn="ctr"/>
                      <a:endParaRPr lang="ru-RU" sz="1400" b="0" i="0" u="none" strike="noStrike" kern="1200" baseline="0" dirty="0">
                        <a:solidFill>
                          <a:schemeClr val="dk1"/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1093235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01 июня 2011</a:t>
                      </a:r>
                      <a:endParaRPr lang="ru-RU" sz="15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1, 3, 4, 5, 6, 9, 10, 12, 14, 16, 18, 20, 21, 24, 25,26, 28, 30, 32, 33, 34,35, 36, 37, 38, 39, 41, 43</a:t>
                      </a:r>
                      <a:endParaRPr lang="ru-RU" dirty="0"/>
                    </a:p>
                  </a:txBody>
                  <a:tcPr/>
                </a:tc>
              </a:tr>
              <a:tr h="600953">
                <a:tc>
                  <a:txBody>
                    <a:bodyPr/>
                    <a:lstStyle/>
                    <a:p>
                      <a:pPr algn="ctr"/>
                      <a:endParaRPr lang="ru-RU" sz="1400" b="0" i="0" u="none" strike="noStrike" kern="1200" baseline="0" dirty="0" smtClean="0">
                        <a:solidFill>
                          <a:schemeClr val="dk1"/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FIFA FAN FEST</a:t>
                      </a:r>
                      <a:endParaRPr lang="ru-RU" sz="1400" b="0" i="0" u="none" strike="noStrike" kern="1200" baseline="0" dirty="0">
                        <a:solidFill>
                          <a:schemeClr val="dk1"/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532696 23  января 2015</a:t>
                      </a:r>
                      <a:endParaRPr lang="ru-RU" sz="15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16, 38, 41</a:t>
                      </a:r>
                      <a:endParaRPr lang="ru-RU" sz="11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51984"/>
            <a:ext cx="1057672" cy="34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70" y="3867893"/>
            <a:ext cx="18669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414290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32283</TotalTime>
  <Words>1450</Words>
  <Application>Microsoft Office PowerPoint</Application>
  <PresentationFormat>Экран (16:9)</PresentationFormat>
  <Paragraphs>248</Paragraphs>
  <Slides>27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Оформление по умолчанию</vt:lpstr>
      <vt:lpstr>Презентация PowerPoint</vt:lpstr>
      <vt:lpstr>Нормативно-правовая основа</vt:lpstr>
      <vt:lpstr>Мероприятия  по защите прав  FIFA</vt:lpstr>
      <vt:lpstr>Мероприятия  по защите прав  FIFA</vt:lpstr>
      <vt:lpstr>Действия ФАС</vt:lpstr>
      <vt:lpstr>Действия ФАС</vt:lpstr>
      <vt:lpstr>Действия ФАС</vt:lpstr>
      <vt:lpstr>Действия ФАС</vt:lpstr>
      <vt:lpstr>Товарные знаки FIFA подлежащие охране</vt:lpstr>
      <vt:lpstr>Товарные знаки FIFA подлежащие охране</vt:lpstr>
      <vt:lpstr> ЖАЛОБА В УФАС </vt:lpstr>
      <vt:lpstr>http://www.zelenogradsk.com/ </vt:lpstr>
      <vt:lpstr>                      РАССМОТРЕНИЕ ЖАЛОБЫ</vt:lpstr>
      <vt:lpstr>РЕАКЦИЯ СМИ</vt:lpstr>
      <vt:lpstr>РЕЗУЛЬТАТ</vt:lpstr>
      <vt:lpstr>Нарушения 2018 год</vt:lpstr>
      <vt:lpstr>Нарушения 2018 год</vt:lpstr>
      <vt:lpstr>Нарушения 2018 год</vt:lpstr>
      <vt:lpstr>Нарушения 2018 год</vt:lpstr>
      <vt:lpstr>Рассматриваются…</vt:lpstr>
      <vt:lpstr>Рассматриваются…</vt:lpstr>
      <vt:lpstr>Возбуждено …</vt:lpstr>
      <vt:lpstr>Возбуждено …</vt:lpstr>
      <vt:lpstr>На рассмотрении…</vt:lpstr>
      <vt:lpstr>Ответственность</vt:lpstr>
      <vt:lpstr>Презентация PowerPoint</vt:lpstr>
      <vt:lpstr>Презентация PowerPoint</vt:lpstr>
    </vt:vector>
  </TitlesOfParts>
  <Company>ФАС России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Самолысов П.В.</dc:creator>
  <cp:lastModifiedBy>Боброва О.А.</cp:lastModifiedBy>
  <cp:revision>1227</cp:revision>
  <cp:lastPrinted>2018-06-14T11:12:35Z</cp:lastPrinted>
  <dcterms:created xsi:type="dcterms:W3CDTF">2012-02-14T15:20:51Z</dcterms:created>
  <dcterms:modified xsi:type="dcterms:W3CDTF">2018-06-22T13:45:17Z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SDescription">
    <vt:lpwstr>Итоги работы ФАС России в 2009 году и задачи на 2010 год</vt:lpwstr>
  </property>
  <property fmtid="{D5CDD505-2E9C-101B-9397-08002B2CF9AE}" pid="3" name="Owner">
    <vt:lpwstr/>
  </property>
  <property fmtid="{D5CDD505-2E9C-101B-9397-08002B2CF9AE}" pid="4" name="Status">
    <vt:lpwstr/>
  </property>
</Properties>
</file>