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sldIdLst>
    <p:sldId id="778" r:id="rId2"/>
    <p:sldId id="963" r:id="rId3"/>
    <p:sldId id="965" r:id="rId4"/>
    <p:sldId id="967" r:id="rId5"/>
    <p:sldId id="969" r:id="rId6"/>
    <p:sldId id="903" r:id="rId7"/>
    <p:sldId id="920" r:id="rId8"/>
    <p:sldId id="954" r:id="rId9"/>
    <p:sldId id="956" r:id="rId10"/>
    <p:sldId id="961" r:id="rId11"/>
    <p:sldId id="958" r:id="rId12"/>
    <p:sldId id="644" r:id="rId13"/>
  </p:sldIdLst>
  <p:sldSz cx="9144000" cy="5143500" type="screen16x9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2340E"/>
    <a:srgbClr val="0066FF"/>
    <a:srgbClr val="028842"/>
    <a:srgbClr val="660066"/>
    <a:srgbClr val="FF5050"/>
    <a:srgbClr val="FFFF00"/>
    <a:srgbClr val="8A0000"/>
    <a:srgbClr val="99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6" autoAdjust="0"/>
    <p:restoredTop sz="84041" autoAdjust="0"/>
  </p:normalViewPr>
  <p:slideViewPr>
    <p:cSldViewPr>
      <p:cViewPr varScale="1">
        <p:scale>
          <a:sx n="129" d="100"/>
          <a:sy n="129" d="100"/>
        </p:scale>
        <p:origin x="70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9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7825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5" tIns="46287" rIns="92575" bIns="46287" numCol="1" anchor="t" anchorCtr="0" compatLnSpc="1">
            <a:prstTxWarp prst="textNoShape">
              <a:avLst/>
            </a:prstTxWarp>
          </a:bodyPr>
          <a:lstStyle>
            <a:lvl1pPr defTabSz="92588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2" y="0"/>
            <a:ext cx="2917825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5" tIns="46287" rIns="92575" bIns="46287" numCol="1" anchor="t" anchorCtr="0" compatLnSpc="1">
            <a:prstTxWarp prst="textNoShape">
              <a:avLst/>
            </a:prstTxWarp>
          </a:bodyPr>
          <a:lstStyle>
            <a:lvl1pPr algn="r" defTabSz="92588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1363"/>
            <a:ext cx="6570663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81"/>
            <a:ext cx="5389563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5" tIns="46287" rIns="92575" bIns="46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174"/>
            <a:ext cx="2917825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5" tIns="46287" rIns="92575" bIns="46287" numCol="1" anchor="b" anchorCtr="0" compatLnSpc="1">
            <a:prstTxWarp prst="textNoShape">
              <a:avLst/>
            </a:prstTxWarp>
          </a:bodyPr>
          <a:lstStyle>
            <a:lvl1pPr defTabSz="92588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2" y="9371174"/>
            <a:ext cx="2917825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5" tIns="46287" rIns="92575" bIns="46287" numCol="1" anchor="b" anchorCtr="0" compatLnSpc="1">
            <a:prstTxWarp prst="textNoShape">
              <a:avLst/>
            </a:prstTxWarp>
          </a:bodyPr>
          <a:lstStyle>
            <a:lvl1pPr algn="r" defTabSz="923583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318"/>
            <a:fld id="{CEC6671E-3558-4958-B526-712932F89030}" type="slidenum">
              <a:rPr lang="ru-RU" smtClean="0">
                <a:latin typeface="Arial" pitchFamily="34" charset="0"/>
                <a:ea typeface="MS PGothic" pitchFamily="34" charset="-128"/>
              </a:rPr>
              <a:pPr defTabSz="926318"/>
              <a:t>1</a:t>
            </a:fld>
            <a:endParaRPr lang="ru-RU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15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2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6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aliningrad.fas.gov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/>
          <p:cNvSpPr>
            <a:spLocks noChangeArrowheads="1"/>
          </p:cNvSpPr>
          <p:nvPr/>
        </p:nvSpPr>
        <p:spPr bwMode="auto">
          <a:xfrm>
            <a:off x="683568" y="1562572"/>
            <a:ext cx="8246150" cy="341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 ПО КАЛИНИНГРАДСКОЙ ОБЛАСТИ</a:t>
            </a:r>
          </a:p>
          <a:p>
            <a:pPr algn="ctr"/>
            <a:endParaRPr lang="ru-RU" sz="1800" b="1" dirty="0">
              <a:solidFill>
                <a:srgbClr val="008080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rgbClr val="008080"/>
                </a:solidFill>
                <a:latin typeface="Calibri" pitchFamily="34" charset="0"/>
              </a:rPr>
              <a:t>Результаты работы </a:t>
            </a:r>
            <a:r>
              <a:rPr lang="ru-RU" sz="1800" b="1" dirty="0" smtClean="0">
                <a:solidFill>
                  <a:srgbClr val="008080"/>
                </a:solidFill>
                <a:latin typeface="Calibri" pitchFamily="34" charset="0"/>
              </a:rPr>
              <a:t>Калининградского УФАС России</a:t>
            </a:r>
            <a:endParaRPr lang="ru-RU" sz="1800" b="1" dirty="0">
              <a:solidFill>
                <a:srgbClr val="008080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rgbClr val="008080"/>
                </a:solidFill>
                <a:latin typeface="Calibri" pitchFamily="34" charset="0"/>
              </a:rPr>
              <a:t>за 202</a:t>
            </a:r>
            <a:r>
              <a:rPr lang="en-US" sz="1800" b="1" dirty="0">
                <a:solidFill>
                  <a:srgbClr val="008080"/>
                </a:solidFill>
                <a:latin typeface="Calibri" pitchFamily="34" charset="0"/>
              </a:rPr>
              <a:t>2</a:t>
            </a:r>
            <a:r>
              <a:rPr lang="ru-RU" sz="1800" b="1" dirty="0">
                <a:solidFill>
                  <a:srgbClr val="008080"/>
                </a:solidFill>
                <a:latin typeface="Calibri" pitchFamily="34" charset="0"/>
              </a:rPr>
              <a:t> год</a:t>
            </a:r>
          </a:p>
          <a:p>
            <a:pPr algn="r"/>
            <a:endParaRPr lang="en-US" sz="1800" b="1" dirty="0">
              <a:solidFill>
                <a:srgbClr val="008080"/>
              </a:solidFill>
              <a:latin typeface="Calibri" pitchFamily="34" charset="0"/>
            </a:endParaRPr>
          </a:p>
          <a:p>
            <a:pPr algn="r"/>
            <a:endParaRPr lang="ru-RU" sz="1200" b="1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r"/>
            <a:r>
              <a:rPr lang="ru-RU" sz="1200" b="1" dirty="0" smtClean="0">
                <a:solidFill>
                  <a:srgbClr val="008080"/>
                </a:solidFill>
                <a:latin typeface="Calibri" pitchFamily="34" charset="0"/>
              </a:rPr>
              <a:t>23 марта 2023 </a:t>
            </a:r>
            <a:r>
              <a:rPr lang="ru-RU" sz="1200" b="1" dirty="0">
                <a:solidFill>
                  <a:srgbClr val="008080"/>
                </a:solidFill>
                <a:latin typeface="Calibri" pitchFamily="34" charset="0"/>
              </a:rPr>
              <a:t>года</a:t>
            </a:r>
            <a:endParaRPr lang="en-US" sz="1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0" y="1821656"/>
            <a:ext cx="9144000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/>
          </a:p>
          <a:p>
            <a:pPr algn="ctr">
              <a:lnSpc>
                <a:spcPct val="140000"/>
              </a:lnSpc>
            </a:pPr>
            <a:endParaRPr lang="ru-RU" sz="2000" b="1"/>
          </a:p>
          <a:p>
            <a:pPr algn="ctr">
              <a:lnSpc>
                <a:spcPct val="140000"/>
              </a:lnSpc>
            </a:pPr>
            <a:endParaRPr lang="ru-RU" sz="2000" b="1"/>
          </a:p>
          <a:p>
            <a:pPr algn="ctr">
              <a:lnSpc>
                <a:spcPct val="140000"/>
              </a:lnSpc>
            </a:pPr>
            <a:endParaRPr lang="ru-RU" sz="1600" b="1"/>
          </a:p>
          <a:p>
            <a:pPr algn="ctr"/>
            <a:endParaRPr lang="ru-RU" sz="1600" b="1"/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142844" y="1857370"/>
            <a:ext cx="8786874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8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8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8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"/>
            <a:ext cx="8579296" cy="568399"/>
          </a:xfrm>
        </p:spPr>
        <p:txBody>
          <a:bodyPr/>
          <a:lstStyle/>
          <a:p>
            <a:pPr algn="r"/>
            <a:r>
              <a:rPr lang="ru-RU" sz="2400" b="1" dirty="0" smtClean="0">
                <a:latin typeface="+mn-lt"/>
              </a:rPr>
              <a:t>Административная ответственность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785800"/>
            <a:ext cx="8679338" cy="4357700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 9.21 КоАП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в 2022 году возбуждено и рассмотрено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результатам рассмотрения которых применено административное наказание в виде административных   штрафов на общую сумму </a:t>
            </a:r>
            <a:r>
              <a:rPr lang="en-US" sz="18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52 900 000</a:t>
            </a:r>
            <a:r>
              <a:rPr lang="ru-RU" sz="18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8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уплачено </a:t>
            </a: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73 000 000,0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(в том числе из числа наложенных в прошлом периоде). 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Основными </a:t>
            </a:r>
            <a:r>
              <a:rPr lang="ru-RU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Правил технологического </a:t>
            </a:r>
            <a:r>
              <a:rPr lang="ru-RU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присоединения,  </a:t>
            </a:r>
            <a:r>
              <a:rPr lang="ru-RU" sz="18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</a:t>
            </a:r>
            <a:r>
              <a:rPr lang="ru-RU" sz="18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27.12.2004 №</a:t>
            </a:r>
            <a:r>
              <a:rPr lang="ru-RU" sz="18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861, </a:t>
            </a:r>
            <a:r>
              <a:rPr lang="ru-RU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</a:t>
            </a:r>
            <a:r>
              <a:rPr lang="ru-RU" sz="1800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выполнения мероприятий </a:t>
            </a:r>
            <a:r>
              <a:rPr lang="ru-RU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технологическому присоединению.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/>
                </a:solidFill>
              </a:rPr>
              <a:t> </a:t>
            </a:r>
            <a:endParaRPr lang="ru-RU" sz="1800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1510"/>
          </a:xfrm>
        </p:spPr>
        <p:txBody>
          <a:bodyPr/>
          <a:lstStyle/>
          <a:p>
            <a:pPr algn="r"/>
            <a:r>
              <a:rPr lang="ru-RU" sz="2400" b="1" dirty="0" smtClean="0">
                <a:latin typeface="+mn-lt"/>
                <a:cs typeface="Times New Roman" panose="02020603050405020304" pitchFamily="18" charset="0"/>
              </a:rPr>
              <a:t>Административная практика  </a:t>
            </a:r>
            <a:endParaRPr 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2B101-1A0E-412E-B29D-B25D855F503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43557"/>
            <a:ext cx="878497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chemeClr val="accent6"/>
                </a:solidFill>
                <a:latin typeface="+mn-lt"/>
              </a:rPr>
              <a:t>   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2022 году в рамках контроля законодательства о контрактной системе (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ФЗ-44) рассмотрено:</a:t>
            </a:r>
          </a:p>
          <a:p>
            <a:pPr algn="just"/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    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- </a:t>
            </a:r>
            <a:r>
              <a:rPr lang="ru-RU" sz="17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94 дела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по результатам рассмотрения которых назначены административные штрафы на общую </a:t>
            </a:r>
            <a:r>
              <a:rPr lang="ru-RU" sz="1700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сумму 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260 000,00</a:t>
            </a:r>
            <a:r>
              <a:rPr lang="ru-RU" sz="17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рублей. Оплачено административных штрафов по вынесенным постановлениям на сумму –  </a:t>
            </a:r>
            <a:r>
              <a:rPr lang="ru-RU" sz="17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308 040,0 рублей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(с учетом предыдущего периода).</a:t>
            </a:r>
          </a:p>
          <a:p>
            <a:pPr algn="just"/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      В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рамках контроля законодательства о закупках (ФЗ-223)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рассмотрено:</a:t>
            </a:r>
            <a:endParaRPr lang="ru-RU" sz="1700" dirty="0">
              <a:solidFill>
                <a:schemeClr val="accent6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      - </a:t>
            </a:r>
            <a:r>
              <a:rPr lang="ru-RU" sz="17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u="sng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30 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дел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по результатам рассмотрения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которых</a:t>
            </a:r>
            <a:r>
              <a:rPr lang="en-US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в 4 случаях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назначены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административные штрафы на общую сумму 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15000,00</a:t>
            </a:r>
            <a:r>
              <a:rPr lang="ru-RU" sz="1700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рублей, в остальных случаях наказание </a:t>
            </a:r>
            <a:r>
              <a:rPr lang="ru-RU" sz="1700" u="sng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в виде административного штрафа заменено на предупреждение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.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 Оплачено административных штрафов по вынесенным постановлениям на сумму – </a:t>
            </a:r>
            <a:r>
              <a:rPr lang="ru-RU" sz="17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 159 500 рублей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( с учетом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предыдущего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периода).</a:t>
            </a:r>
          </a:p>
          <a:p>
            <a:pPr algn="just"/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     В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рамках контроля антимонопольного законодательства (ФЗ-135) </a:t>
            </a:r>
            <a:r>
              <a:rPr lang="ru-RU" sz="17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рассмотрено:</a:t>
            </a:r>
            <a:endParaRPr lang="ru-RU" sz="1700" dirty="0">
              <a:solidFill>
                <a:schemeClr val="accent6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      - 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27 дел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по результатам рассмотрения которых назначены административные штрафы на общую сумму 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19 785 042,04 рублей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. Оплачено административных штрафов по вынесенным постановлениям на сумму –  </a:t>
            </a:r>
            <a:r>
              <a:rPr lang="ru-RU" sz="17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16 032 450,0 </a:t>
            </a:r>
            <a:r>
              <a:rPr lang="ru-RU" sz="1700" dirty="0">
                <a:solidFill>
                  <a:schemeClr val="accent6"/>
                </a:solidFill>
                <a:cs typeface="Times New Roman" panose="02020603050405020304" pitchFamily="18" charset="0"/>
              </a:rPr>
              <a:t>рублей ( с учетом предыдущего периода).</a:t>
            </a:r>
          </a:p>
        </p:txBody>
      </p:sp>
    </p:spTree>
    <p:extLst>
      <p:ext uri="{BB962C8B-B14F-4D97-AF65-F5344CB8AC3E}">
        <p14:creationId xmlns:p14="http://schemas.microsoft.com/office/powerpoint/2010/main" val="76562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 descr="FAS-logo-col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6" y="1940590"/>
            <a:ext cx="155952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951310"/>
            <a:ext cx="79581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333399"/>
                </a:solidFill>
                <a:latin typeface="+mn-lt"/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/>
            </a:r>
            <a:br>
              <a:rPr lang="en-US" sz="2000" b="1" dirty="0">
                <a:solidFill>
                  <a:srgbClr val="333399"/>
                </a:solidFill>
                <a:latin typeface="+mn-lt"/>
              </a:rPr>
            </a:br>
            <a:endParaRPr lang="ru-RU" sz="2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3592556" y="3588544"/>
            <a:ext cx="2524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333399"/>
                </a:solidFill>
                <a:latin typeface="+mn-lt"/>
              </a:rPr>
              <a:t>      </a:t>
            </a:r>
            <a:endParaRPr lang="ru-RU" sz="28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2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3AAB15-A8D9-4782-A11B-B975B3011B0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714494"/>
            <a:ext cx="63579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333399"/>
                </a:solidFill>
                <a:latin typeface="+mn-lt"/>
                <a:hlinkClick r:id="rId4"/>
              </a:rPr>
              <a:t>236006, г. Калининград,</a:t>
            </a:r>
          </a:p>
          <a:p>
            <a:pPr algn="ctr"/>
            <a:r>
              <a:rPr lang="ru-RU" sz="2000" dirty="0">
                <a:solidFill>
                  <a:srgbClr val="333399"/>
                </a:solidFill>
                <a:latin typeface="+mn-lt"/>
                <a:hlinkClick r:id="rId4"/>
              </a:rPr>
              <a:t> ул. </a:t>
            </a:r>
            <a:r>
              <a:rPr lang="ru-RU" sz="2000" dirty="0" err="1">
                <a:solidFill>
                  <a:srgbClr val="333399"/>
                </a:solidFill>
                <a:latin typeface="+mn-lt"/>
                <a:hlinkClick r:id="rId4"/>
              </a:rPr>
              <a:t>Барнаульская</a:t>
            </a:r>
            <a:r>
              <a:rPr lang="ru-RU" sz="2000" dirty="0">
                <a:solidFill>
                  <a:srgbClr val="333399"/>
                </a:solidFill>
                <a:latin typeface="+mn-lt"/>
                <a:hlinkClick r:id="rId4"/>
              </a:rPr>
              <a:t>, 3, бокс 5066</a:t>
            </a:r>
          </a:p>
          <a:p>
            <a:pPr algn="ctr"/>
            <a:r>
              <a:rPr lang="ru-RU" sz="2000" dirty="0">
                <a:solidFill>
                  <a:srgbClr val="333399"/>
                </a:solidFill>
                <a:latin typeface="+mn-lt"/>
                <a:hlinkClick r:id="rId4"/>
              </a:rPr>
              <a:t>Телефон 537201</a:t>
            </a:r>
          </a:p>
          <a:p>
            <a:pPr algn="ctr"/>
            <a:r>
              <a:rPr lang="ru-RU" sz="2000" dirty="0">
                <a:solidFill>
                  <a:srgbClr val="333399"/>
                </a:solidFill>
                <a:latin typeface="+mn-lt"/>
                <a:hlinkClick r:id="rId4"/>
              </a:rPr>
              <a:t>Факс 537200</a:t>
            </a:r>
          </a:p>
          <a:p>
            <a:pPr algn="ctr"/>
            <a:r>
              <a:rPr lang="en-US" sz="2000" dirty="0">
                <a:solidFill>
                  <a:srgbClr val="333399"/>
                </a:solidFill>
                <a:latin typeface="+mn-lt"/>
                <a:hlinkClick r:id="rId4"/>
              </a:rPr>
              <a:t>www.kaliningrad.fas.gov.ru</a:t>
            </a:r>
            <a:endParaRPr lang="ru-RU" sz="2000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1223DF-B0C0-4B67-9B41-14CF0987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877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Рассмотрение обращений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438869-8BB3-4BC0-823D-113F6B579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/>
              <a:t>В 2022 году рассмотрено </a:t>
            </a:r>
            <a:r>
              <a:rPr lang="ru-RU" sz="1800" b="1" dirty="0" smtClean="0"/>
              <a:t>более </a:t>
            </a:r>
            <a:r>
              <a:rPr lang="ru-RU" sz="1800" b="1" dirty="0"/>
              <a:t>500 обращений </a:t>
            </a:r>
            <a:r>
              <a:rPr lang="ru-RU" sz="1800" dirty="0"/>
              <a:t>и заявлений, в том числе по изменению цен на различные категории товаров. </a:t>
            </a:r>
          </a:p>
          <a:p>
            <a:pPr marL="0" indent="0">
              <a:buNone/>
            </a:pPr>
            <a:r>
              <a:rPr lang="ru-RU" sz="1800" dirty="0"/>
              <a:t>Организована телефонная «Горячая линия» для приема обращений граждан по вопросам изменения цен на социально значимые товары и услуги и (или) возникновения их дефицита. </a:t>
            </a:r>
          </a:p>
          <a:p>
            <a:pPr marL="0" indent="0">
              <a:buNone/>
            </a:pPr>
            <a:r>
              <a:rPr lang="ru-RU" sz="1800" b="1" dirty="0"/>
              <a:t>Устно поступило 243 жалобы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По всем жалобам даны разъяснения, </a:t>
            </a:r>
          </a:p>
          <a:p>
            <a:pPr marL="0" indent="0">
              <a:buNone/>
            </a:pPr>
            <a:r>
              <a:rPr lang="ru-RU" sz="1800" dirty="0"/>
              <a:t>информация направлена в </a:t>
            </a:r>
          </a:p>
          <a:p>
            <a:pPr marL="0" indent="0">
              <a:buNone/>
            </a:pPr>
            <a:r>
              <a:rPr lang="ru-RU" sz="1800" dirty="0"/>
              <a:t>Центральный аппарат ФАС России.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C4E7282-31A0-419B-B5B8-DA624A26B9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AB4F52D-6EE7-4E47-A6AD-761D06F03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48" y="2787774"/>
            <a:ext cx="3888432" cy="16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5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BF479A-DFF6-4118-8245-D727EAB3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54" y="0"/>
            <a:ext cx="5111750" cy="50304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Профилактические 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BEC6A3-8751-4753-AD34-2BDDA06B8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127" y="843558"/>
            <a:ext cx="6182361" cy="409158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Профилактические меры, принятые отделом антимонопольного контроля в 2022 году, были связаны с выдачей  хозяйствующим субъектам предостережений и предупреждений.</a:t>
            </a:r>
          </a:p>
          <a:p>
            <a:pPr marL="0" indent="0" algn="ctr">
              <a:buNone/>
            </a:pPr>
            <a:r>
              <a:rPr lang="ru-RU" sz="1800" dirty="0"/>
              <a:t>В частности,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/>
              <a:t>3 хозяйствующим субъектам </a:t>
            </a:r>
            <a:r>
              <a:rPr lang="ru-RU" sz="1800" dirty="0"/>
              <a:t>выданы предостережения в связи с публичными заявлениями о предполагаемом росте цен на реализуемую продукцию, размещенными в средствах массовой информации (интернет ресурсах).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акое поведение может привести к нарушению антимонопольного законодательства, в том числе статей 11 и 11.1 Федерального закона от 26.07.2006 № 135-ФЗ «О защите конкуренции».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ED149BB-86E7-437F-A389-6B0C0FEDA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2314599" cy="35182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3FB88A0-3C0D-41D6-8727-FD3F7CDDF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6C0A4-F887-4CBC-B17E-ACCC9DC494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B907FDD-8E75-4E62-A0B6-3FF232C26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8" y="1131590"/>
            <a:ext cx="2150497" cy="19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4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1AFB20BE-FF45-4B74-A4C7-010AE81D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288032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</a:rPr>
              <a:t>Предупреждения</a:t>
            </a:r>
            <a:endParaRPr lang="ru-RU" sz="24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E248E81A-84BA-4799-B563-413426B1D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/>
              <a:t>В </a:t>
            </a:r>
            <a:r>
              <a:rPr lang="ru-RU" sz="1800" b="1" dirty="0"/>
              <a:t>29 случаях </a:t>
            </a:r>
            <a:r>
              <a:rPr lang="ru-RU" sz="1800" dirty="0"/>
              <a:t>применена такая профилактическая мера антимонопольного реагирования, как выдача предупреждения о прекращении действий, которые содержали признаки нарушения антимонопольного законодательства, а именно:</a:t>
            </a:r>
          </a:p>
          <a:p>
            <a:pPr marL="0" indent="0" algn="just">
              <a:buNone/>
            </a:pPr>
            <a:r>
              <a:rPr lang="ru-RU" sz="1600" dirty="0"/>
              <a:t>- </a:t>
            </a:r>
            <a:r>
              <a:rPr lang="ru-RU" sz="1400" dirty="0"/>
              <a:t>статьи 14.1 Закона о защите конкуренции – </a:t>
            </a:r>
            <a:r>
              <a:rPr lang="ru-RU" sz="1400" b="1" dirty="0"/>
              <a:t>2</a:t>
            </a:r>
            <a:r>
              <a:rPr lang="ru-RU" sz="1400" dirty="0"/>
              <a:t> (дискредитация, т.е. распространение ложных, неточных или искаженных сведений);</a:t>
            </a:r>
          </a:p>
          <a:p>
            <a:pPr marL="0" indent="0" algn="just">
              <a:buNone/>
            </a:pPr>
            <a:r>
              <a:rPr lang="ru-RU" sz="1400" dirty="0"/>
              <a:t>- статьи 14.2 Закона о защите конкуренции – </a:t>
            </a:r>
            <a:r>
              <a:rPr lang="ru-RU" sz="1400" b="1" dirty="0"/>
              <a:t>4</a:t>
            </a:r>
            <a:r>
              <a:rPr lang="ru-RU" sz="1400" dirty="0"/>
              <a:t> (введение в заблуждение в отношении качества и потребительских свойств товара);</a:t>
            </a:r>
          </a:p>
          <a:p>
            <a:pPr marL="0" indent="0" algn="just">
              <a:buNone/>
            </a:pPr>
            <a:r>
              <a:rPr lang="ru-RU" sz="1400" dirty="0"/>
              <a:t>-  статьи 14.3 -</a:t>
            </a:r>
            <a:r>
              <a:rPr lang="ru-RU" sz="1400" b="1" dirty="0"/>
              <a:t>11</a:t>
            </a:r>
            <a:r>
              <a:rPr lang="ru-RU" sz="1400" dirty="0"/>
              <a:t> (некорректное сравнение </a:t>
            </a:r>
            <a:r>
              <a:rPr lang="ru-RU" sz="1400" dirty="0" err="1"/>
              <a:t>хозсубъекта</a:t>
            </a:r>
            <a:r>
              <a:rPr lang="ru-RU" sz="1400" dirty="0"/>
              <a:t> и его товара с товаром хозяйствующего субъекта-конкурента);</a:t>
            </a:r>
          </a:p>
          <a:p>
            <a:pPr marL="0" indent="0" algn="just">
              <a:buFontTx/>
              <a:buChar char="-"/>
            </a:pPr>
            <a:r>
              <a:rPr lang="ru-RU" sz="1400" dirty="0"/>
              <a:t> статьи 14.8 - </a:t>
            </a:r>
            <a:r>
              <a:rPr lang="ru-RU" sz="1400" b="1" dirty="0"/>
              <a:t>1</a:t>
            </a:r>
            <a:r>
              <a:rPr lang="ru-RU" sz="1400" dirty="0"/>
              <a:t> (предоставление в составе заявки недостоверных сведений для обеспечения цели стать победителем закупки); </a:t>
            </a:r>
            <a:r>
              <a:rPr lang="ru-RU" sz="1400" b="1" u="sng" dirty="0" smtClean="0"/>
              <a:t>всего – 18 по НДК</a:t>
            </a:r>
            <a:r>
              <a:rPr lang="ru-RU" sz="1400" u="sng" dirty="0" smtClean="0"/>
              <a:t>.</a:t>
            </a:r>
            <a:endParaRPr lang="ru-RU" sz="1400" u="sng" dirty="0"/>
          </a:p>
          <a:p>
            <a:pPr marL="0" indent="0" algn="just">
              <a:buFontTx/>
              <a:buChar char="-"/>
            </a:pPr>
            <a:r>
              <a:rPr lang="ru-RU" sz="1400" dirty="0"/>
              <a:t> пункта 3 части 1 статьи 10 (навязывание контрагенту условий договора, невыгодных для него, в конкретном случае субъектом естественной монополии) - </a:t>
            </a:r>
            <a:r>
              <a:rPr lang="ru-RU" sz="1400" b="1" dirty="0"/>
              <a:t>11</a:t>
            </a:r>
            <a:r>
              <a:rPr lang="ru-RU" sz="1400" dirty="0"/>
              <a:t>.   </a:t>
            </a:r>
            <a:endParaRPr lang="ru-RU" sz="1400" dirty="0" smtClean="0"/>
          </a:p>
          <a:p>
            <a:pPr marL="0" indent="0" algn="just">
              <a:buFontTx/>
              <a:buChar char="-"/>
            </a:pPr>
            <a:r>
              <a:rPr lang="ru-RU" sz="1400" b="1" dirty="0" smtClean="0"/>
              <a:t> </a:t>
            </a:r>
            <a:r>
              <a:rPr lang="ru-RU" sz="1400" b="1" u="sng" dirty="0" smtClean="0"/>
              <a:t>Всего выдано - 29 предупреждений</a:t>
            </a:r>
            <a:endParaRPr lang="ru-RU" sz="1400" b="1" u="sng" dirty="0"/>
          </a:p>
          <a:p>
            <a:pPr marL="0" indent="0" algn="just">
              <a:buNone/>
            </a:pPr>
            <a:r>
              <a:rPr lang="ru-RU" sz="1800" u="sng" dirty="0"/>
              <a:t>Все предупреждения исполнены.</a:t>
            </a:r>
            <a:r>
              <a:rPr lang="ru-RU" sz="1800" dirty="0"/>
              <a:t>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F5B019F-0593-4520-9075-F95A9FB657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6C0A4-F887-4CBC-B17E-ACCC9DC4943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7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1892B-4998-4DBF-AB32-443859CE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627534"/>
          </a:xfrm>
        </p:spPr>
        <p:txBody>
          <a:bodyPr/>
          <a:lstStyle/>
          <a:p>
            <a:r>
              <a:rPr lang="ru-RU" sz="2000" dirty="0">
                <a:solidFill>
                  <a:schemeClr val="bg1"/>
                </a:solidFill>
              </a:rPr>
              <a:t>Нарушения Закона о защите конкуренции хозяйствующими субъектами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9E8E0E-3970-4E45-8161-818DEB39C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4019575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/>
              <a:t>«Профильная» деятельность отдела антимонопольного контроля:</a:t>
            </a:r>
          </a:p>
          <a:p>
            <a:pPr marL="85725" indent="0">
              <a:buNone/>
            </a:pPr>
            <a:r>
              <a:rPr lang="ru-RU" sz="1800" dirty="0" smtClean="0"/>
              <a:t>- </a:t>
            </a:r>
            <a:r>
              <a:rPr lang="ru-RU" sz="1800" b="1" u="sng" dirty="0"/>
              <a:t>принято 4 решения по статье 11 </a:t>
            </a:r>
            <a:r>
              <a:rPr lang="ru-RU" sz="1800" dirty="0"/>
              <a:t>Закона о защите конкуренции о недопустимости картелей на рынке и торгах; </a:t>
            </a:r>
          </a:p>
          <a:p>
            <a:pPr marL="85725" indent="268288">
              <a:buFontTx/>
              <a:buChar char="-"/>
            </a:pPr>
            <a:r>
              <a:rPr lang="ru-RU" sz="1800" b="1" u="sng" dirty="0"/>
              <a:t>принято 1 решение по статье 17 </a:t>
            </a:r>
            <a:r>
              <a:rPr lang="ru-RU" sz="1800" dirty="0"/>
              <a:t>Закона о защите конкуренции о недопустимости заключения ограничивающих конкуренцию соглашений между заказчиком-организатором торгов с участниками таких торгов;</a:t>
            </a:r>
          </a:p>
          <a:p>
            <a:pPr marL="85725" indent="268288">
              <a:buFontTx/>
              <a:buChar char="-"/>
            </a:pPr>
            <a:r>
              <a:rPr lang="ru-RU" sz="1800" b="1" u="sng" dirty="0" smtClean="0"/>
              <a:t>возбуждено </a:t>
            </a:r>
            <a:r>
              <a:rPr lang="ru-RU" sz="1800" b="1" u="sng" dirty="0"/>
              <a:t>5 дел </a:t>
            </a:r>
            <a:r>
              <a:rPr lang="ru-RU" sz="1800" dirty="0"/>
              <a:t>о нарушении антимонопольного </a:t>
            </a:r>
          </a:p>
          <a:p>
            <a:pPr marL="85725" indent="0">
              <a:buNone/>
            </a:pPr>
            <a:r>
              <a:rPr lang="ru-RU" sz="1800" dirty="0"/>
              <a:t>законодательства по признакам, установленным </a:t>
            </a:r>
          </a:p>
          <a:p>
            <a:pPr marL="85725" indent="0">
              <a:buNone/>
            </a:pPr>
            <a:r>
              <a:rPr lang="ru-RU" sz="1800" dirty="0"/>
              <a:t>частью 1 статьи 10 Закона о защите конкуренции </a:t>
            </a:r>
          </a:p>
          <a:p>
            <a:pPr marL="85725" indent="0">
              <a:buNone/>
            </a:pPr>
            <a:r>
              <a:rPr lang="ru-RU" sz="1800" dirty="0"/>
              <a:t>о недопустимости злоупотребления </a:t>
            </a:r>
          </a:p>
          <a:p>
            <a:pPr marL="85725" indent="0">
              <a:buNone/>
            </a:pPr>
            <a:r>
              <a:rPr lang="ru-RU" sz="1800" dirty="0"/>
              <a:t>доминирующим положением в различных </a:t>
            </a:r>
            <a:r>
              <a:rPr lang="ru-RU" sz="1800" dirty="0" smtClean="0"/>
              <a:t>формах, </a:t>
            </a:r>
          </a:p>
          <a:p>
            <a:pPr marL="85725" indent="0">
              <a:buNone/>
            </a:pPr>
            <a:r>
              <a:rPr lang="ru-RU" sz="1800" b="1" u="sng" dirty="0" smtClean="0"/>
              <a:t>принято 2 решения </a:t>
            </a:r>
            <a:r>
              <a:rPr lang="ru-RU" sz="1800" dirty="0" smtClean="0"/>
              <a:t>о нарушении части 1 статьи 10 ФЗ-135.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FAC5C17-9433-4F20-935F-F631BEAC44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735F013-AF54-4A12-A149-137E0330D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47814"/>
            <a:ext cx="1625353" cy="14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9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915566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</a:rPr>
              <a:t>Рассмотрение жалоб на действия заказчика (организатора торгов)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88432"/>
          </a:xfrm>
        </p:spPr>
        <p:txBody>
          <a:bodyPr/>
          <a:lstStyle/>
          <a:p>
            <a:pPr algn="just">
              <a:buNone/>
            </a:pPr>
            <a:r>
              <a:rPr lang="ru-RU" sz="1700" dirty="0" smtClean="0"/>
              <a:t>Отделом антимонопольного контроля Калининградского УФАС России за 2022 год рассмотрено:</a:t>
            </a:r>
            <a:r>
              <a:rPr lang="en-US" sz="1700" dirty="0" smtClean="0"/>
              <a:t> </a:t>
            </a:r>
            <a:endParaRPr lang="ru-RU" sz="1700" dirty="0"/>
          </a:p>
          <a:p>
            <a:pPr algn="just">
              <a:buNone/>
            </a:pPr>
            <a:r>
              <a:rPr lang="ru-RU" sz="1700" b="1" dirty="0"/>
              <a:t>89  жалоб </a:t>
            </a:r>
            <a:r>
              <a:rPr lang="ru-RU" sz="1700" dirty="0"/>
              <a:t>на действия заказчика, организатора торгов, в том числе: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700" b="1" dirty="0"/>
              <a:t>77   жалоб </a:t>
            </a:r>
            <a:r>
              <a:rPr lang="ru-RU" sz="1700" dirty="0"/>
              <a:t>при проведении торгов в соответствии в соответствии с требованиями Федерального закона от 18.07.2011 № 223-ФЗ «О закупках товаров, работ, услуг отдельными видами юридических лиц» (Закон о закупках). Из них:</a:t>
            </a:r>
          </a:p>
          <a:p>
            <a:pPr lvl="0" algn="just">
              <a:spcBef>
                <a:spcPts val="0"/>
              </a:spcBef>
            </a:pPr>
            <a:r>
              <a:rPr lang="ru-RU" sz="1700" dirty="0"/>
              <a:t>возвращено заявителю – 14;</a:t>
            </a:r>
          </a:p>
          <a:p>
            <a:pPr lvl="0" algn="just">
              <a:spcBef>
                <a:spcPts val="0"/>
              </a:spcBef>
            </a:pPr>
            <a:r>
              <a:rPr lang="ru-RU" sz="1700" dirty="0"/>
              <a:t>перенаправлено в иные территориальные органы – 6;</a:t>
            </a:r>
            <a:endParaRPr lang="en-US" sz="1700" dirty="0"/>
          </a:p>
          <a:p>
            <a:pPr lvl="0" algn="just">
              <a:spcBef>
                <a:spcPts val="0"/>
              </a:spcBef>
            </a:pPr>
            <a:r>
              <a:rPr lang="ru-RU" sz="1700" dirty="0"/>
              <a:t>отозвано – 5;</a:t>
            </a:r>
            <a:endParaRPr lang="en-US" sz="1700" dirty="0"/>
          </a:p>
          <a:p>
            <a:pPr lvl="0" algn="just">
              <a:spcBef>
                <a:spcPts val="0"/>
              </a:spcBef>
            </a:pPr>
            <a:r>
              <a:rPr lang="ru-RU" sz="1700" b="1" u="sng" dirty="0"/>
              <a:t>признаны необоснованными –</a:t>
            </a:r>
            <a:r>
              <a:rPr lang="en-US" sz="1700" b="1" u="sng" dirty="0"/>
              <a:t> </a:t>
            </a:r>
            <a:r>
              <a:rPr lang="ru-RU" sz="1700" b="1" u="sng" dirty="0"/>
              <a:t>39;</a:t>
            </a:r>
          </a:p>
          <a:p>
            <a:pPr lvl="0" algn="just">
              <a:spcBef>
                <a:spcPts val="0"/>
              </a:spcBef>
            </a:pPr>
            <a:r>
              <a:rPr lang="ru-RU" sz="1700" b="1" u="sng" dirty="0"/>
              <a:t>признаны обоснованными –</a:t>
            </a:r>
            <a:r>
              <a:rPr lang="en-US" sz="1700" b="1" u="sng" dirty="0"/>
              <a:t> </a:t>
            </a:r>
            <a:r>
              <a:rPr lang="ru-RU" sz="1700" b="1" u="sng" dirty="0"/>
              <a:t>13;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00" dirty="0"/>
              <a:t>Выдано </a:t>
            </a:r>
            <a:r>
              <a:rPr lang="ru-RU" sz="1700" b="1" u="sng" dirty="0"/>
              <a:t>9 предписаний </a:t>
            </a:r>
            <a:r>
              <a:rPr lang="ru-RU" sz="1700" dirty="0"/>
              <a:t>об устранении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700" dirty="0"/>
              <a:t>допущенных нарушений.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3190613-7C10-4330-A544-1A3275E4D6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71850"/>
            <a:ext cx="432048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2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5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Рассмотрение жалоб, связанных с проведением  торгов</a:t>
            </a:r>
            <a:r>
              <a:rPr lang="ru-RU" sz="1800" b="1" dirty="0">
                <a:solidFill>
                  <a:schemeClr val="bg1"/>
                </a:solidFill>
              </a:rPr>
              <a:t/>
            </a:r>
            <a:br>
              <a:rPr lang="ru-RU" sz="1800" b="1" dirty="0">
                <a:solidFill>
                  <a:schemeClr val="bg1"/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320480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600" dirty="0" smtClean="0"/>
              <a:t>при </a:t>
            </a:r>
            <a:r>
              <a:rPr lang="ru-RU" sz="1600" dirty="0"/>
              <a:t>проведении торгов в соответствии с требованиями Федерального закона от 26.10.2002 № 127-ФЗ «О несостоятельности (банкротстве)» поступило </a:t>
            </a:r>
            <a:r>
              <a:rPr lang="ru-RU" sz="1600" b="1" dirty="0"/>
              <a:t>12  жалоб</a:t>
            </a:r>
            <a:r>
              <a:rPr lang="ru-RU" sz="1600" dirty="0"/>
              <a:t>. Из них: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/>
              <a:t>возвращено заявителю – 4;</a:t>
            </a:r>
          </a:p>
          <a:p>
            <a:pPr lvl="0" algn="just">
              <a:spcBef>
                <a:spcPts val="0"/>
              </a:spcBef>
            </a:pPr>
            <a:r>
              <a:rPr lang="ru-RU" sz="1600" dirty="0"/>
              <a:t>перенаправлено в иные территориальные органы – 2;</a:t>
            </a:r>
            <a:endParaRPr lang="en-US" sz="1600" dirty="0"/>
          </a:p>
          <a:p>
            <a:pPr lvl="0" algn="just">
              <a:spcBef>
                <a:spcPts val="0"/>
              </a:spcBef>
            </a:pPr>
            <a:r>
              <a:rPr lang="ru-RU" sz="1600" b="1" u="sng" dirty="0"/>
              <a:t>4</a:t>
            </a:r>
            <a:r>
              <a:rPr lang="ru-RU" sz="1600" u="sng" dirty="0"/>
              <a:t> жалобы в результате рассмотрения по существу признаны необоснованными;</a:t>
            </a:r>
          </a:p>
          <a:p>
            <a:pPr lvl="0" algn="just">
              <a:spcBef>
                <a:spcPts val="0"/>
              </a:spcBef>
            </a:pPr>
            <a:r>
              <a:rPr lang="ru-RU" sz="1600" b="1" u="sng" dirty="0"/>
              <a:t>2</a:t>
            </a:r>
            <a:r>
              <a:rPr lang="ru-RU" sz="1600" u="sng" dirty="0"/>
              <a:t> жалобы признаны обоснованными</a:t>
            </a:r>
            <a:r>
              <a:rPr lang="ru-RU" sz="1600" u="sng" dirty="0" smtClean="0"/>
              <a:t>;</a:t>
            </a:r>
            <a:endParaRPr lang="en-US" sz="1600" u="sng" dirty="0" smtClean="0"/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Выдано </a:t>
            </a:r>
            <a:r>
              <a:rPr lang="ru-RU" sz="1600" b="1" u="sng" dirty="0"/>
              <a:t>2 предписания </a:t>
            </a:r>
            <a:r>
              <a:rPr lang="ru-RU" sz="1600" u="sng" dirty="0"/>
              <a:t>об устранении допущенных </a:t>
            </a:r>
            <a:r>
              <a:rPr lang="ru-RU" sz="1600" u="sng" dirty="0" smtClean="0"/>
              <a:t>нарушений</a:t>
            </a:r>
            <a:r>
              <a:rPr lang="ru-RU" sz="1600" dirty="0" smtClean="0"/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Также в </a:t>
            </a:r>
            <a:r>
              <a:rPr lang="ru-RU" sz="1600" dirty="0"/>
              <a:t>2022 году отделом антимонопольного контроля  </a:t>
            </a:r>
            <a:r>
              <a:rPr lang="ru-RU" sz="1600" dirty="0" smtClean="0"/>
              <a:t>                                          </a:t>
            </a:r>
            <a:r>
              <a:rPr lang="ru-RU" sz="1600" dirty="0"/>
              <a:t>рассмотрено </a:t>
            </a:r>
            <a:r>
              <a:rPr lang="ru-RU" sz="1600" b="1" u="sng" dirty="0"/>
              <a:t>15 обращений </a:t>
            </a:r>
            <a:r>
              <a:rPr lang="ru-RU" sz="1600" b="1" u="sng" dirty="0" smtClean="0"/>
              <a:t>заказчиков </a:t>
            </a:r>
            <a:r>
              <a:rPr lang="ru-RU" sz="1600" u="sng" dirty="0" smtClean="0"/>
              <a:t>о </a:t>
            </a:r>
            <a:r>
              <a:rPr lang="ru-RU" sz="1600" u="sng" dirty="0"/>
              <a:t>включении сведений об участниках закупок/ поставщике (подрядчике, исполнителе) в РНП </a:t>
            </a:r>
            <a:r>
              <a:rPr lang="ru-RU" sz="1600" dirty="0"/>
              <a:t>в связи с обращениями заказчиков, поданных в соответствии с требованиями части 2 статьи 5 Федерального закона от 18.07.2011 № 223-ФЗ «О закупках товаров, работ, услуг отдельными видами юридических лиц».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700" u="sng" dirty="0"/>
          </a:p>
          <a:p>
            <a:pPr marL="0" lv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4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915566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</a:rPr>
              <a:t>РАССМОТРЕНИЕ ЖАЛОБ  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О НАРУШЕНИИ ЗАКОНА О КОНТРАКТНОЙ СИСТЕМЕ</a:t>
            </a:r>
            <a:br>
              <a:rPr lang="ru-RU" sz="1800" b="1" dirty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органов власти, закупок и рекламы Калининградского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УФАС России за 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рассмотрено 257 жалоб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действия (бездействие) заказчика, уполномоченного органа, уполномоченного учреждения, специализированной организации, комиссии по осуществлению закупок при проведении закупок в соответствии с требованиями Закона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(ФЗ № 44);</a:t>
            </a:r>
          </a:p>
          <a:p>
            <a:pPr lvl="1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необоснованными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признаны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19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устранении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допущенных нарушений;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53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внеплановых проверки, по результатам которых выдано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устранении нарушений законодательства о контрактной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системе;</a:t>
            </a:r>
          </a:p>
          <a:p>
            <a:pPr lvl="1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10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наличием в действиях органов государственной власти и  местного самоуправления Калининградской области признаков нарушения статьи 15 Закона о защите конкуренции; все исполнены.</a:t>
            </a:r>
          </a:p>
          <a:p>
            <a:pPr lvl="1" algn="just"/>
            <a:r>
              <a:rPr lang="ru-RU" sz="1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рассмотрено </a:t>
            </a:r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 обращений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включении в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РНП, из них включено в РНП – 97.</a:t>
            </a: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/>
          </a:p>
          <a:p>
            <a:pPr algn="just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96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24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accent6"/>
                </a:solidFill>
              </a:rPr>
              <a:t>Административная практика </a:t>
            </a: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714362"/>
            <a:ext cx="8643998" cy="4286280"/>
          </a:xfrm>
        </p:spPr>
        <p:txBody>
          <a:bodyPr/>
          <a:lstStyle/>
          <a:p>
            <a:pPr algn="just"/>
            <a:endParaRPr lang="ru-RU" sz="1700" dirty="0" smtClean="0">
              <a:solidFill>
                <a:schemeClr val="accent6"/>
              </a:solidFill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 отделом Калининградского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УФАС России за 2022 год: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возбуждено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317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 об административных правонарушениях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рассмотрено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1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1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по материалам органов 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прокуратуры Калининградской области).</a:t>
            </a:r>
          </a:p>
          <a:p>
            <a:pPr lvl="1" algn="just"/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вынесено -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постановлений о наложении штрафа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общую сумму –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lang="en-US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  <a:r>
              <a:rPr lang="en-US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506, 32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Вынесено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постановлений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привлечении к административной ответственности  с заменой административного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на  предупреждение 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постановлений</a:t>
            </a:r>
            <a:r>
              <a:rPr lang="ru-RU" sz="1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прекращении по ст. 2.9. КоАП РФ в связи с малозначительностью совершенного административного правонарушения. </a:t>
            </a:r>
          </a:p>
          <a:p>
            <a:pPr algn="just"/>
            <a:r>
              <a:rPr lang="ru-RU" sz="17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штрафов, взысканная в 2022 году с учетом предыдущих периодов, составила –  </a:t>
            </a:r>
            <a:r>
              <a:rPr lang="ru-RU" sz="17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ru-RU" sz="17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009 980</a:t>
            </a:r>
            <a:r>
              <a:rPr lang="ru-RU" sz="17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700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>
              <a:buNone/>
            </a:pPr>
            <a:endParaRPr lang="ru-RU" sz="1800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44247</TotalTime>
  <Words>777</Words>
  <Application>Microsoft Office PowerPoint</Application>
  <PresentationFormat>Экран (16:9)</PresentationFormat>
  <Paragraphs>115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Рассмотрение обращений </vt:lpstr>
      <vt:lpstr>Профилактические меры</vt:lpstr>
      <vt:lpstr>Предупреждения</vt:lpstr>
      <vt:lpstr>Нарушения Закона о защите конкуренции хозяйствующими субъектами</vt:lpstr>
      <vt:lpstr>Рассмотрение жалоб на действия заказчика (организатора торгов)</vt:lpstr>
      <vt:lpstr>Рассмотрение жалоб, связанных с проведением  торгов </vt:lpstr>
      <vt:lpstr>РАССМОТРЕНИЕ ЖАЛОБ   О НАРУШЕНИИ ЗАКОНА О КОНТРАКТНОЙ СИСТЕМЕ </vt:lpstr>
      <vt:lpstr>Административная практика </vt:lpstr>
      <vt:lpstr>Административная ответственность</vt:lpstr>
      <vt:lpstr>Административная практика  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Болтенко Ирина Сергеевна</cp:lastModifiedBy>
  <cp:revision>2014</cp:revision>
  <cp:lastPrinted>2023-03-23T13:27:21Z</cp:lastPrinted>
  <dcterms:created xsi:type="dcterms:W3CDTF">2012-02-14T15:20:51Z</dcterms:created>
  <dcterms:modified xsi:type="dcterms:W3CDTF">2023-03-24T09:30:17Z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