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778" r:id="rId2"/>
    <p:sldId id="812" r:id="rId3"/>
    <p:sldId id="810" r:id="rId4"/>
    <p:sldId id="837" r:id="rId5"/>
    <p:sldId id="813" r:id="rId6"/>
    <p:sldId id="844" r:id="rId7"/>
    <p:sldId id="839" r:id="rId8"/>
    <p:sldId id="816" r:id="rId9"/>
    <p:sldId id="825" r:id="rId10"/>
    <p:sldId id="826" r:id="rId11"/>
    <p:sldId id="827" r:id="rId12"/>
    <p:sldId id="828" r:id="rId13"/>
    <p:sldId id="824" r:id="rId14"/>
    <p:sldId id="835" r:id="rId15"/>
    <p:sldId id="836" r:id="rId16"/>
    <p:sldId id="845" r:id="rId17"/>
    <p:sldId id="842" r:id="rId18"/>
    <p:sldId id="846" r:id="rId19"/>
    <p:sldId id="843" r:id="rId20"/>
    <p:sldId id="847" r:id="rId21"/>
    <p:sldId id="838" r:id="rId22"/>
    <p:sldId id="819" r:id="rId23"/>
    <p:sldId id="830" r:id="rId24"/>
    <p:sldId id="831" r:id="rId25"/>
    <p:sldId id="818" r:id="rId26"/>
    <p:sldId id="840" r:id="rId27"/>
    <p:sldId id="841" r:id="rId28"/>
    <p:sldId id="820" r:id="rId29"/>
    <p:sldId id="832" r:id="rId30"/>
    <p:sldId id="823" r:id="rId31"/>
    <p:sldId id="815" r:id="rId32"/>
    <p:sldId id="834" r:id="rId33"/>
    <p:sldId id="833" r:id="rId34"/>
    <p:sldId id="822" r:id="rId35"/>
    <p:sldId id="644" r:id="rId36"/>
  </p:sldIdLst>
  <p:sldSz cx="9144000" cy="5143500" type="screen16x9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842"/>
    <a:srgbClr val="0066FF"/>
    <a:srgbClr val="660066"/>
    <a:srgbClr val="FF5050"/>
    <a:srgbClr val="FFFF00"/>
    <a:srgbClr val="008080"/>
    <a:srgbClr val="8A0000"/>
    <a:srgbClr val="F2340E"/>
    <a:srgbClr val="99CC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3" autoAdjust="0"/>
    <p:restoredTop sz="86441" autoAdjust="0"/>
  </p:normalViewPr>
  <p:slideViewPr>
    <p:cSldViewPr>
      <p:cViewPr varScale="1">
        <p:scale>
          <a:sx n="154" d="100"/>
          <a:sy n="154" d="100"/>
        </p:scale>
        <p:origin x="540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0055884307314009E-2"/>
          <c:y val="5.4599314676729439E-2"/>
          <c:w val="0.9600907998580771"/>
          <c:h val="0.77603607853927503"/>
        </c:manualLayout>
      </c:layout>
      <c:bar3DChart>
        <c:barDir val="col"/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496122576"/>
        <c:axId val="-496122032"/>
        <c:axId val="-250725136"/>
      </c:bar3DChart>
      <c:catAx>
        <c:axId val="-496122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496122032"/>
        <c:crosses val="autoZero"/>
        <c:auto val="1"/>
        <c:lblAlgn val="ctr"/>
        <c:lblOffset val="100"/>
        <c:noMultiLvlLbl val="0"/>
      </c:catAx>
      <c:valAx>
        <c:axId val="-496122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496122576"/>
        <c:crosses val="autoZero"/>
        <c:crossBetween val="between"/>
      </c:valAx>
      <c:serAx>
        <c:axId val="-250725136"/>
        <c:scaling>
          <c:orientation val="minMax"/>
        </c:scaling>
        <c:delete val="1"/>
        <c:axPos val="b"/>
        <c:majorTickMark val="out"/>
        <c:minorTickMark val="none"/>
        <c:tickLblPos val="none"/>
        <c:crossAx val="-496122032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0.90873</cdr:x>
      <cdr:y>0.90196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6361905" cy="361904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7825" cy="49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9" tIns="46294" rIns="92589" bIns="46294" numCol="1" anchor="t" anchorCtr="0" compatLnSpc="1">
            <a:prstTxWarp prst="textNoShape">
              <a:avLst/>
            </a:prstTxWarp>
          </a:bodyPr>
          <a:lstStyle>
            <a:lvl1pPr defTabSz="92602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1" y="0"/>
            <a:ext cx="2917825" cy="49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9" tIns="46294" rIns="92589" bIns="46294" numCol="1" anchor="t" anchorCtr="0" compatLnSpc="1">
            <a:prstTxWarp prst="textNoShape">
              <a:avLst/>
            </a:prstTxWarp>
          </a:bodyPr>
          <a:lstStyle>
            <a:lvl1pPr algn="r" defTabSz="92602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" y="741363"/>
            <a:ext cx="6570663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1" y="4686381"/>
            <a:ext cx="5389563" cy="444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9" tIns="46294" rIns="92589" bIns="46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173"/>
            <a:ext cx="2917825" cy="49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9" tIns="46294" rIns="92589" bIns="46294" numCol="1" anchor="b" anchorCtr="0" compatLnSpc="1">
            <a:prstTxWarp prst="textNoShape">
              <a:avLst/>
            </a:prstTxWarp>
          </a:bodyPr>
          <a:lstStyle>
            <a:lvl1pPr defTabSz="92602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2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1" y="9371173"/>
            <a:ext cx="2917825" cy="49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89" tIns="46294" rIns="92589" bIns="46294" numCol="1" anchor="b" anchorCtr="0" compatLnSpc="1">
            <a:prstTxWarp prst="textNoShape">
              <a:avLst/>
            </a:prstTxWarp>
          </a:bodyPr>
          <a:lstStyle>
            <a:lvl1pPr algn="r" defTabSz="923725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503D825-286A-43BA-8325-B9AC7C784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12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6461"/>
            <a:fld id="{CEC6671E-3558-4958-B526-712932F89030}" type="slidenum">
              <a:rPr lang="ru-RU" smtClean="0">
                <a:latin typeface="Arial" pitchFamily="34" charset="0"/>
                <a:ea typeface="MS PGothic" pitchFamily="34" charset="-128"/>
              </a:rPr>
              <a:pPr defTabSz="926461"/>
              <a:t>1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299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3"/>
          <p:cNvSpPr>
            <a:spLocks/>
          </p:cNvSpPr>
          <p:nvPr/>
        </p:nvSpPr>
        <p:spPr bwMode="auto">
          <a:xfrm>
            <a:off x="3816351" y="9372760"/>
            <a:ext cx="2917825" cy="49196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2891" tIns="46446" rIns="92891" bIns="46446" anchor="b"/>
          <a:lstStyle/>
          <a:p>
            <a:pPr algn="r"/>
            <a:fld id="{5CF2E30F-47B1-44FC-B97B-B4D21B09AA5A}" type="slidenum">
              <a:rPr lang="ru-RU" sz="1800"/>
              <a:pPr algn="r"/>
              <a:t>4</a:t>
            </a:fld>
            <a:endParaRPr lang="ru-RU" sz="1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2772" name="Rectangle 3"/>
          <p:cNvSpPr>
            <a:spLocks noGrp="1"/>
          </p:cNvSpPr>
          <p:nvPr>
            <p:ph type="body" sz="quarter" idx="1"/>
          </p:nvPr>
        </p:nvSpPr>
        <p:spPr>
          <a:xfrm>
            <a:off x="0" y="0"/>
            <a:ext cx="0" cy="0"/>
          </a:xfrm>
          <a:noFill/>
          <a:ln/>
        </p:spPr>
        <p:txBody>
          <a:bodyPr lIns="90011" tIns="45006" rIns="90011" bIns="45006"/>
          <a:lstStyle/>
          <a:p>
            <a:endParaRPr lang="ru-RU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58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пр копия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97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 descr="пр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8478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DDE4B-8B30-4645-A0E5-0119F153A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F9396-7A55-445A-88FD-9A7E0A3091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7086-880D-476A-9924-DFC22C382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72116-5C6D-47CA-BC92-A4DBEAE4BD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4CE99-1BB7-4898-B056-F1E35115E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2A19-7491-4FC0-B6E9-320453ECF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63ACF-489A-4BAD-B362-0ACED2251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BD279-F3DD-437D-A337-386CBFE1F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C9410-9F92-4D34-B0DA-23BF1BA7D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96D7D-B978-4365-85C9-85207FD9B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2B101-1A0E-412E-B29D-B25D855F5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33A0-2D83-4904-8E04-062BF1EF9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6C0A4-F887-4CBC-B17E-ACCC9DC494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A9DC6-C943-4AAD-AF72-9C825937C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pic>
        <p:nvPicPr>
          <p:cNvPr id="1028" name="Picture 8" descr="пр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4968478"/>
            <a:ext cx="91440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9" descr="пр 1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4000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6913" y="4935141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22C39A3-C713-4A8D-B05F-6EA333364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3333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333399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33399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333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kaliningrad.fas.gov.r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6"/>
          <p:cNvSpPr>
            <a:spLocks noChangeArrowheads="1"/>
          </p:cNvSpPr>
          <p:nvPr/>
        </p:nvSpPr>
        <p:spPr bwMode="auto">
          <a:xfrm>
            <a:off x="899592" y="1635646"/>
            <a:ext cx="7748615" cy="201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dirty="0">
                <a:solidFill>
                  <a:srgbClr val="008080"/>
                </a:solidFill>
                <a:latin typeface="Calibri" pitchFamily="34" charset="0"/>
              </a:rPr>
              <a:t>УПРАВЛЕНИЕ ФЕДЕРАЛЬНОЙ АНТИМОНОПОЛЬНОЙ СЛУЖБЫ ПО КАЛИНИНГРАДСКОЙ </a:t>
            </a:r>
            <a:r>
              <a:rPr lang="ru-RU" sz="1800" b="1" dirty="0" smtClean="0">
                <a:solidFill>
                  <a:srgbClr val="008080"/>
                </a:solidFill>
                <a:latin typeface="Calibri" pitchFamily="34" charset="0"/>
              </a:rPr>
              <a:t>ОБЛАСТИ</a:t>
            </a:r>
          </a:p>
          <a:p>
            <a:pPr algn="ctr"/>
            <a:endParaRPr lang="ru-RU" sz="1800" b="1" dirty="0" smtClean="0">
              <a:solidFill>
                <a:srgbClr val="008080"/>
              </a:solidFill>
              <a:latin typeface="Calibri" pitchFamily="34" charset="0"/>
            </a:endParaRPr>
          </a:p>
          <a:p>
            <a:pPr algn="ctr"/>
            <a:endParaRPr lang="ru-RU" sz="1800" b="1" dirty="0" smtClean="0">
              <a:solidFill>
                <a:srgbClr val="008080"/>
              </a:solidFill>
              <a:latin typeface="Calibri" pitchFamily="34" charset="0"/>
            </a:endParaRPr>
          </a:p>
          <a:p>
            <a:pPr algn="ctr"/>
            <a:endParaRPr lang="en-US" sz="2000" b="1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0" y="1821656"/>
            <a:ext cx="9144000" cy="197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 b="1"/>
          </a:p>
          <a:p>
            <a:pPr algn="ctr">
              <a:lnSpc>
                <a:spcPct val="140000"/>
              </a:lnSpc>
            </a:pPr>
            <a:endParaRPr lang="ru-RU" sz="2000" b="1"/>
          </a:p>
          <a:p>
            <a:pPr algn="ctr">
              <a:lnSpc>
                <a:spcPct val="140000"/>
              </a:lnSpc>
            </a:pPr>
            <a:endParaRPr lang="ru-RU" sz="2000" b="1"/>
          </a:p>
          <a:p>
            <a:pPr algn="ctr">
              <a:lnSpc>
                <a:spcPct val="140000"/>
              </a:lnSpc>
            </a:pPr>
            <a:endParaRPr lang="ru-RU" sz="1600" b="1"/>
          </a:p>
          <a:p>
            <a:pPr algn="ctr"/>
            <a:endParaRPr lang="ru-RU" sz="1600" b="1"/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142844" y="1857370"/>
            <a:ext cx="8786874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2000" b="1" dirty="0" smtClean="0">
              <a:solidFill>
                <a:schemeClr val="accent2"/>
              </a:solidFill>
              <a:latin typeface="+mn-lt"/>
            </a:endParaRPr>
          </a:p>
          <a:p>
            <a:pPr algn="ctr">
              <a:spcBef>
                <a:spcPct val="50000"/>
              </a:spcBef>
            </a:pPr>
            <a:endParaRPr lang="ru-RU" sz="2000" b="1" dirty="0">
              <a:solidFill>
                <a:schemeClr val="accent2"/>
              </a:solidFill>
              <a:latin typeface="+mn-lt"/>
            </a:endParaRPr>
          </a:p>
          <a:p>
            <a:pPr algn="ctr"/>
            <a:r>
              <a:rPr lang="ru-RU" sz="1800" b="1" dirty="0">
                <a:solidFill>
                  <a:schemeClr val="accent2"/>
                </a:solidFill>
              </a:rPr>
              <a:t>Анализ практики применения </a:t>
            </a:r>
          </a:p>
          <a:p>
            <a:pPr algn="ctr"/>
            <a:r>
              <a:rPr lang="ru-RU" sz="1800" b="1" dirty="0" smtClean="0">
                <a:solidFill>
                  <a:schemeClr val="accent2"/>
                </a:solidFill>
              </a:rPr>
              <a:t>законодательства </a:t>
            </a:r>
            <a:r>
              <a:rPr lang="ru-RU" sz="1800" b="1" dirty="0">
                <a:solidFill>
                  <a:schemeClr val="accent2"/>
                </a:solidFill>
              </a:rPr>
              <a:t>Российской Федерации </a:t>
            </a:r>
          </a:p>
          <a:p>
            <a:pPr algn="ctr"/>
            <a:r>
              <a:rPr lang="ru-RU" sz="1800" b="1" dirty="0">
                <a:solidFill>
                  <a:schemeClr val="accent2"/>
                </a:solidFill>
              </a:rPr>
              <a:t>о</a:t>
            </a:r>
            <a:r>
              <a:rPr lang="ru-RU" sz="1800" b="1" dirty="0" smtClean="0">
                <a:solidFill>
                  <a:schemeClr val="accent2"/>
                </a:solidFill>
              </a:rPr>
              <a:t> рекламе</a:t>
            </a:r>
          </a:p>
          <a:p>
            <a:pPr algn="ctr"/>
            <a:endParaRPr lang="ru-RU" sz="1800" b="1" dirty="0">
              <a:solidFill>
                <a:schemeClr val="accent2"/>
              </a:solidFill>
              <a:latin typeface="Calibri" pitchFamily="34" charset="0"/>
            </a:endParaRPr>
          </a:p>
          <a:p>
            <a:pPr algn="ctr"/>
            <a:endParaRPr lang="ru-RU" sz="1800" b="1" dirty="0">
              <a:solidFill>
                <a:schemeClr val="accent2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Калининград 2023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792088"/>
          </a:xfrm>
        </p:spPr>
        <p:txBody>
          <a:bodyPr/>
          <a:lstStyle/>
          <a:p>
            <a:r>
              <a:rPr lang="ru-RU" sz="1800" dirty="0" smtClean="0"/>
              <a:t>Некорректные сравнения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699542"/>
            <a:ext cx="4752528" cy="4235599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360040"/>
          </a:xfrm>
        </p:spPr>
        <p:txBody>
          <a:bodyPr/>
          <a:lstStyle/>
          <a:p>
            <a:r>
              <a:rPr lang="ru-RU" sz="1800" dirty="0" smtClean="0"/>
              <a:t>Некорректные сравнения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3598"/>
            <a:ext cx="7931224" cy="345638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07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360040"/>
          </a:xfrm>
        </p:spPr>
        <p:txBody>
          <a:bodyPr/>
          <a:lstStyle/>
          <a:p>
            <a:r>
              <a:rPr lang="ru-RU" sz="1800" dirty="0" smtClean="0"/>
              <a:t>Некорректные сравнения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5566"/>
            <a:ext cx="8424936" cy="401957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1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8194" name="Picture 2" descr="https://sovetreklama.org/wp-content/uploads/2022/12/1243ce75b22ce1aa6d6c-737x3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1550"/>
            <a:ext cx="5976664" cy="38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72200" y="2317114"/>
            <a:ext cx="2376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Roboto"/>
              </a:rPr>
              <a:t>Идеальных может быть несколько, а лучший только один.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51649" y="1045920"/>
            <a:ext cx="28620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333333"/>
                </a:solidFill>
                <a:latin typeface="Roboto"/>
              </a:rPr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412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432048"/>
          </a:xfrm>
        </p:spPr>
        <p:txBody>
          <a:bodyPr/>
          <a:lstStyle/>
          <a:p>
            <a:r>
              <a:rPr lang="ru-RU" sz="1800" dirty="0" smtClean="0"/>
              <a:t>Недостоверная реклама</a:t>
            </a:r>
            <a:endParaRPr lang="ru-RU" sz="1800" dirty="0"/>
          </a:p>
        </p:txBody>
      </p:sp>
      <p:pic>
        <p:nvPicPr>
          <p:cNvPr id="5" name="2021_06_10_K_TAXI KOMFORT_02_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843558"/>
            <a:ext cx="609600" cy="6096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815166"/>
            <a:ext cx="31683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i="1" dirty="0">
                <a:ea typeface="Times New Roman" panose="02020603050405020304" pitchFamily="18" charset="0"/>
              </a:rPr>
              <a:t>«такси Комфорт официальное такси </a:t>
            </a:r>
            <a:r>
              <a:rPr lang="ru-RU" i="1" dirty="0" err="1">
                <a:ea typeface="Times New Roman" panose="02020603050405020304" pitchFamily="18" charset="0"/>
              </a:rPr>
              <a:t>пгт</a:t>
            </a:r>
            <a:r>
              <a:rPr lang="ru-RU" i="1" dirty="0">
                <a:ea typeface="Times New Roman" panose="02020603050405020304" pitchFamily="18" charset="0"/>
              </a:rPr>
              <a:t>. Янтарного, обеспечиваем комфортные перевозки жителям и гостям города. Такси Комфорт 555 088, 555 088, приятной поездки»</a:t>
            </a:r>
            <a:r>
              <a:rPr lang="ru-RU" dirty="0">
                <a:ea typeface="Times New Roman" panose="02020603050405020304" pitchFamily="18" charset="0"/>
              </a:rPr>
              <a:t>.   </a:t>
            </a:r>
            <a:endParaRPr lang="ru-RU" sz="1600" dirty="0"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986975"/>
            <a:ext cx="3600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В силу пункта 9 части 3 статьи 5 Закона о рекламе недостоверной признается реклама, которая содержит не соответствующие действительности сведения об официальном или общественном признании, о получении медалей, призов, дипломов или иных наград. </a:t>
            </a:r>
            <a:endParaRPr lang="ru-RU" sz="1600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pic>
        <p:nvPicPr>
          <p:cNvPr id="13314" name="Picture 2" descr="Картинки такси (10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4717"/>
            <a:ext cx="2736304" cy="26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24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Звуковая реклама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5368" name="Picture 8" descr="https://3.assets.klops.ru/media/W1siZiIsIjIwMjNcLzAzXC8wMVwvNTMwZWUzYWQtMGM5Yi00NTQ4LThiOTItM2VlMzE4OGVhNGRkX2ZpbGUuanBlZyJdLFsicCIsInRodW1iIiwiMjQwMHgxMzUwKzArMTI1Il0sWyJwIiwidGh1bWIiLCIxOTIweDEwODA+Il0sWyJwIiwiZW5jb2RlIiwianBnIiwiLXF1YWxpdHkgODUgLXN0cmlwIC1pbnRlcmxhY2UgUGxhbmUiXV0=?sha=3d05ad93f2e2d0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71550"/>
            <a:ext cx="540059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96136" y="1707654"/>
            <a:ext cx="31683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силу части 3.2 статьи 19 Закона о рекламе </a:t>
            </a:r>
            <a:r>
              <a:rPr lang="ru-RU" b="1" dirty="0" smtClean="0">
                <a:solidFill>
                  <a:srgbClr val="FF0000"/>
                </a:solidFill>
              </a:rPr>
              <a:t>распространение </a:t>
            </a:r>
            <a:r>
              <a:rPr lang="ru-RU" b="1" dirty="0">
                <a:solidFill>
                  <a:srgbClr val="FF0000"/>
                </a:solidFill>
              </a:rPr>
              <a:t>звуковой рекламы с использованием </a:t>
            </a:r>
            <a:r>
              <a:rPr lang="ru-RU" b="1" dirty="0" err="1">
                <a:solidFill>
                  <a:srgbClr val="FF0000"/>
                </a:solidFill>
              </a:rPr>
              <a:t>звукотехнического</a:t>
            </a:r>
            <a:r>
              <a:rPr lang="ru-RU" b="1" dirty="0">
                <a:solidFill>
                  <a:srgbClr val="FF0000"/>
                </a:solidFill>
              </a:rPr>
              <a:t> оборудования</a:t>
            </a:r>
            <a:r>
              <a:rPr lang="ru-RU" dirty="0"/>
              <a:t>, </a:t>
            </a:r>
            <a:r>
              <a:rPr lang="ru-RU" b="1" u="sng" dirty="0"/>
              <a:t>монтируемого и располагаемого</a:t>
            </a:r>
            <a:r>
              <a:rPr lang="ru-RU" b="1" dirty="0"/>
              <a:t> </a:t>
            </a:r>
            <a:r>
              <a:rPr lang="ru-RU" dirty="0"/>
              <a:t>на внешних стенах, крышах и иных конструктивных элементах зданий, строений, сооружений, </a:t>
            </a:r>
            <a:r>
              <a:rPr lang="ru-RU" b="1" dirty="0">
                <a:solidFill>
                  <a:srgbClr val="FF0000"/>
                </a:solidFill>
              </a:rPr>
              <a:t>не допускается.</a:t>
            </a:r>
          </a:p>
        </p:txBody>
      </p:sp>
    </p:spTree>
    <p:extLst>
      <p:ext uri="{BB962C8B-B14F-4D97-AF65-F5344CB8AC3E}">
        <p14:creationId xmlns:p14="http://schemas.microsoft.com/office/powerpoint/2010/main" val="349959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>Продолжительность рекламы на радио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050" name="Picture 2" descr="Ретро Радио — стоковые фотографии и другие картинки Радио - Радио,  Радиовещание, Стиль ретро - i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3228"/>
            <a:ext cx="3600400" cy="34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6056" y="1871559"/>
            <a:ext cx="3096344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>
              <a:lnSpc>
                <a:spcPts val="1745"/>
              </a:lnSpc>
              <a:spcAft>
                <a:spcPts val="1800"/>
              </a:spcAft>
            </a:pPr>
            <a:r>
              <a:rPr lang="ru-RU" dirty="0">
                <a:ea typeface="Times New Roman" panose="02020603050405020304" pitchFamily="18" charset="0"/>
              </a:rPr>
              <a:t>Согласно части 2 статьи 15 Закона о </a:t>
            </a:r>
            <a:r>
              <a:rPr lang="ru-RU" dirty="0" smtClean="0">
                <a:ea typeface="Times New Roman" panose="02020603050405020304" pitchFamily="18" charset="0"/>
              </a:rPr>
              <a:t>рекламе </a:t>
            </a:r>
            <a:r>
              <a:rPr lang="ru-RU" dirty="0">
                <a:ea typeface="Times New Roman" panose="02020603050405020304" pitchFamily="18" charset="0"/>
              </a:rPr>
              <a:t>в радиопрограммах, не зарегистрированных в качестве средств массовой информации и специализирующихся на сообщениях и материалах рекламного характера, </a:t>
            </a:r>
            <a:r>
              <a:rPr lang="ru-RU" dirty="0">
                <a:solidFill>
                  <a:srgbClr val="FF0000"/>
                </a:solidFill>
                <a:ea typeface="Times New Roman" panose="02020603050405020304" pitchFamily="18" charset="0"/>
              </a:rPr>
              <a:t>продолжительность рекламы не может превышать двадцать процентов времени вещания в течение </a:t>
            </a:r>
            <a:r>
              <a:rPr lang="ru-RU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суток</a:t>
            </a:r>
            <a:endParaRPr lang="ru-RU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81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360040"/>
          </a:xfrm>
        </p:spPr>
        <p:txBody>
          <a:bodyPr/>
          <a:lstStyle/>
          <a:p>
            <a:r>
              <a:rPr lang="ru-RU" sz="1800" dirty="0" smtClean="0"/>
              <a:t>Реклама на платежных документах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71550"/>
            <a:ext cx="4968552" cy="4104456"/>
          </a:xfrm>
        </p:spPr>
      </p:pic>
      <p:sp>
        <p:nvSpPr>
          <p:cNvPr id="8" name="Прямоугольник 7"/>
          <p:cNvSpPr/>
          <p:nvPr/>
        </p:nvSpPr>
        <p:spPr>
          <a:xfrm>
            <a:off x="5292080" y="1771531"/>
            <a:ext cx="34563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Частью 10.3 статьи 5 Закона о рекламе </a:t>
            </a:r>
            <a:r>
              <a:rPr lang="ru-RU" dirty="0" smtClean="0">
                <a:ea typeface="Times New Roman" panose="02020603050405020304" pitchFamily="18" charset="0"/>
              </a:rPr>
              <a:t>установлено</a:t>
            </a:r>
            <a:r>
              <a:rPr lang="ru-RU" dirty="0">
                <a:ea typeface="Times New Roman" panose="02020603050405020304" pitchFamily="18" charset="0"/>
              </a:rPr>
              <a:t>, что </a:t>
            </a:r>
            <a:r>
              <a:rPr lang="ru-RU" dirty="0">
                <a:solidFill>
                  <a:srgbClr val="FF0000"/>
                </a:solidFill>
                <a:ea typeface="Times New Roman" panose="02020603050405020304" pitchFamily="18" charset="0"/>
              </a:rPr>
              <a:t>не допускается размещение рекламы на платежных документах</a:t>
            </a:r>
            <a:r>
              <a:rPr lang="ru-RU" dirty="0">
                <a:ea typeface="Times New Roman" panose="02020603050405020304" pitchFamily="18" charset="0"/>
              </a:rPr>
              <a:t> для внесения платы за жилое помещение и коммунальные услуги, в том числе на оборотной стороне таких </a:t>
            </a:r>
            <a:r>
              <a:rPr lang="ru-RU" dirty="0" smtClean="0">
                <a:ea typeface="Times New Roman" panose="02020603050405020304" pitchFamily="18" charset="0"/>
              </a:rPr>
              <a:t>документов</a:t>
            </a:r>
            <a:endParaRPr lang="ru-RU" sz="1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7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0150"/>
            <a:ext cx="4464495" cy="339407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1448366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Согласно части 2 статьи 20 Закона о рекламе </a:t>
            </a:r>
            <a:r>
              <a:rPr lang="ru-RU" dirty="0">
                <a:solidFill>
                  <a:srgbClr val="FF0000"/>
                </a:solidFill>
              </a:rPr>
              <a:t>использование транспортных средств исключительно или преимущественно в качестве передвижных рекламных конструкций</a:t>
            </a:r>
            <a:r>
              <a:rPr lang="ru-RU" dirty="0"/>
              <a:t>, в том числе переоборудование транспортных средств для распространения рекламы, в результате которого транспортные средства полностью или частично утратили функции, для выполнения которых они были предназначены, переоборудование кузовов транспортных средств с приданием им вида определенного товара, </a:t>
            </a:r>
            <a:r>
              <a:rPr lang="ru-RU" dirty="0" smtClean="0">
                <a:solidFill>
                  <a:srgbClr val="FF0000"/>
                </a:solidFill>
              </a:rPr>
              <a:t>запрещается</a:t>
            </a:r>
            <a:r>
              <a:rPr lang="ru-RU" dirty="0" smtClean="0"/>
              <a:t> 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9563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360040"/>
          </a:xfrm>
        </p:spPr>
        <p:txBody>
          <a:bodyPr/>
          <a:lstStyle/>
          <a:p>
            <a:r>
              <a:rPr lang="ru-RU" sz="1800" dirty="0" smtClean="0"/>
              <a:t>Недостоверная реклама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9541"/>
            <a:ext cx="3394720" cy="423559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879253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Частью 7 статьи 5 Закона о рекламе установлено, что не допускается реклама, в которой </a:t>
            </a:r>
            <a:r>
              <a:rPr lang="ru-RU" dirty="0">
                <a:solidFill>
                  <a:srgbClr val="FF0000"/>
                </a:solidFill>
                <a:ea typeface="Times New Roman" panose="02020603050405020304" pitchFamily="18" charset="0"/>
              </a:rPr>
              <a:t>отсутствует часть </a:t>
            </a:r>
            <a:r>
              <a:rPr lang="ru-RU" dirty="0">
                <a:ea typeface="Times New Roman" panose="02020603050405020304" pitchFamily="18" charset="0"/>
              </a:rPr>
              <a:t>существенной </a:t>
            </a:r>
            <a:r>
              <a:rPr lang="ru-RU" dirty="0">
                <a:solidFill>
                  <a:srgbClr val="FF0000"/>
                </a:solidFill>
                <a:ea typeface="Times New Roman" panose="02020603050405020304" pitchFamily="18" charset="0"/>
              </a:rPr>
              <a:t>информации </a:t>
            </a:r>
            <a:r>
              <a:rPr lang="ru-RU" dirty="0">
                <a:ea typeface="Times New Roman" panose="02020603050405020304" pitchFamily="18" charset="0"/>
              </a:rPr>
              <a:t>о рекламируемом товаре, об условиях его приобретения или использования, </a:t>
            </a:r>
            <a:r>
              <a:rPr lang="ru-RU" dirty="0">
                <a:solidFill>
                  <a:srgbClr val="FF0000"/>
                </a:solidFill>
                <a:ea typeface="Times New Roman" panose="02020603050405020304" pitchFamily="18" charset="0"/>
              </a:rPr>
              <a:t>если при этом искажается смысл информации и вводятся в заблуждение потребители рекламы</a:t>
            </a:r>
            <a:r>
              <a:rPr lang="ru-RU" dirty="0">
                <a:ea typeface="Times New Roman" panose="02020603050405020304" pitchFamily="18" charset="0"/>
              </a:rPr>
              <a:t>.  </a:t>
            </a:r>
            <a:endParaRPr lang="ru-RU" sz="1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52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0B33A0-2D83-4904-8E04-062BF1EF93B9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-3161"/>
            <a:ext cx="8119527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в сфере </a:t>
            </a:r>
            <a:r>
              <a:rPr lang="ru-RU" sz="1800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рекламы: </a:t>
            </a:r>
            <a:endParaRPr lang="ru-RU" sz="1800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99542"/>
            <a:ext cx="8496944" cy="2916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350" b="1" u="sng" dirty="0" smtClean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algn="ctr"/>
            <a:endParaRPr lang="ru-RU" sz="1350" b="1" u="sng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algn="ctr"/>
            <a:endParaRPr lang="ru-RU" sz="1350" b="1" u="sng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algn="ctr"/>
            <a:endParaRPr lang="ru-RU" sz="1350" b="1" u="sng" dirty="0" smtClean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Антимонопольный </a:t>
            </a:r>
            <a:r>
              <a:rPr lang="ru-RU" sz="2000" b="1" u="sng" dirty="0">
                <a:solidFill>
                  <a:schemeClr val="accent2"/>
                </a:solidFill>
                <a:cs typeface="Times New Roman" panose="02020603050405020304" pitchFamily="18" charset="0"/>
              </a:rPr>
              <a:t>орган осуществляет государственный </a:t>
            </a:r>
            <a:r>
              <a:rPr lang="ru-RU" sz="2000" b="1" u="sng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надзор </a:t>
            </a:r>
          </a:p>
          <a:p>
            <a:pPr algn="ctr"/>
            <a:r>
              <a:rPr lang="ru-RU" sz="2000" b="1" u="sng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в сфере рекламы:</a:t>
            </a:r>
          </a:p>
          <a:p>
            <a:pPr algn="ctr"/>
            <a:endParaRPr lang="ru-RU" sz="2000" b="1" u="sng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0000"/>
                </a:solidFill>
                <a:cs typeface="Times New Roman" panose="02020603050405020304" pitchFamily="18" charset="0"/>
              </a:rPr>
              <a:t>предупреждает, выявляет и пресекает нарушения законодательства Российской Федерации о </a:t>
            </a:r>
            <a:r>
              <a:rPr lang="ru-RU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рекламе</a:t>
            </a:r>
          </a:p>
          <a:p>
            <a:endParaRPr lang="ru-RU" i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возбуждает </a:t>
            </a:r>
            <a:r>
              <a:rPr lang="ru-RU" i="1" dirty="0">
                <a:solidFill>
                  <a:srgbClr val="000000"/>
                </a:solidFill>
                <a:cs typeface="Times New Roman" panose="02020603050405020304" pitchFamily="18" charset="0"/>
              </a:rPr>
              <a:t>и рассматривает дела по признакам нарушения законодательства Российской Федерации о </a:t>
            </a:r>
            <a:r>
              <a:rPr lang="ru-RU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рекламе.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35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62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36"/>
            <a:ext cx="8229600" cy="550490"/>
          </a:xfrm>
        </p:spPr>
        <p:txBody>
          <a:bodyPr/>
          <a:lstStyle/>
          <a:p>
            <a:r>
              <a:rPr lang="ru-RU" sz="1800" dirty="0" smtClean="0"/>
              <a:t>СПАМ звонки и смс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9" y="1995686"/>
            <a:ext cx="4248471" cy="1512169"/>
          </a:xfrm>
        </p:spPr>
        <p:txBody>
          <a:bodyPr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 силу части 1 статьи 18 Закона о рекламе распространение рекламы по сетям </a:t>
            </a:r>
            <a:r>
              <a:rPr lang="ru-RU" sz="1400" dirty="0" smtClean="0">
                <a:solidFill>
                  <a:schemeClr val="tx1"/>
                </a:solidFill>
              </a:rPr>
              <a:t>электросвязи допускается </a:t>
            </a:r>
            <a:r>
              <a:rPr lang="ru-RU" sz="1400" dirty="0">
                <a:solidFill>
                  <a:schemeClr val="tx1"/>
                </a:solidFill>
              </a:rPr>
              <a:t>только при условии предварительного согласия </a:t>
            </a:r>
            <a:r>
              <a:rPr lang="ru-RU" sz="1400" dirty="0" smtClean="0">
                <a:solidFill>
                  <a:schemeClr val="tx1"/>
                </a:solidFill>
              </a:rPr>
              <a:t>абонента</a:t>
            </a:r>
          </a:p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4" name="Picture 2" descr="стоп спама иллюстрация штока. иллюстрации насчитывающей дело - 10948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15565"/>
            <a:ext cx="3816424" cy="351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763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2204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СРО АМИ «Рекламный совет»</a:t>
            </a:r>
          </a:p>
        </p:txBody>
      </p:sp>
      <p:sp>
        <p:nvSpPr>
          <p:cNvPr id="102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1D19411-CCD4-46E0-8717-15B0D9D7EBA3}" type="slidenum">
              <a:rPr lang="ru-RU" smtClean="0">
                <a:latin typeface="Arial" pitchFamily="34" charset="0"/>
                <a:ea typeface="MS PGothic" pitchFamily="34" charset="-128"/>
              </a:rPr>
              <a:pPr/>
              <a:t>21</a:t>
            </a:fld>
            <a:endParaRPr lang="ru-RU" smtClean="0">
              <a:latin typeface="Arial" pitchFamily="34" charset="0"/>
              <a:ea typeface="MS PGothic" pitchFamily="34" charset="-128"/>
            </a:endParaRPr>
          </a:p>
        </p:txBody>
      </p:sp>
      <p:graphicFrame>
        <p:nvGraphicFramePr>
          <p:cNvPr id="6" name="Диаграмма 7"/>
          <p:cNvGraphicFramePr>
            <a:graphicFrameLocks/>
          </p:cNvGraphicFramePr>
          <p:nvPr>
            <p:extLst/>
          </p:nvPr>
        </p:nvGraphicFramePr>
        <p:xfrm>
          <a:off x="107504" y="771551"/>
          <a:ext cx="5616624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436096" y="1851670"/>
            <a:ext cx="36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12529"/>
                </a:solidFill>
                <a:latin typeface="-apple-system"/>
              </a:rPr>
              <a:t>В 2018 году с целью развития процессов рекламного саморегулирования в России </a:t>
            </a:r>
            <a:r>
              <a:rPr lang="ru-RU" dirty="0" smtClean="0">
                <a:solidFill>
                  <a:srgbClr val="212529"/>
                </a:solidFill>
                <a:latin typeface="-apple-system"/>
              </a:rPr>
              <a:t>начал </a:t>
            </a:r>
            <a:r>
              <a:rPr lang="ru-RU" dirty="0">
                <a:solidFill>
                  <a:srgbClr val="212529"/>
                </a:solidFill>
                <a:latin typeface="-apple-system"/>
              </a:rPr>
              <a:t>свою работу </a:t>
            </a:r>
            <a:r>
              <a:rPr lang="ru-RU" dirty="0" smtClean="0">
                <a:solidFill>
                  <a:srgbClr val="212529"/>
                </a:solidFill>
                <a:latin typeface="-apple-system"/>
              </a:rPr>
              <a:t>Орган </a:t>
            </a:r>
            <a:r>
              <a:rPr lang="ru-RU" dirty="0">
                <a:solidFill>
                  <a:srgbClr val="212529"/>
                </a:solidFill>
                <a:latin typeface="-apple-system"/>
              </a:rPr>
              <a:t>Рекламного Саморегулирования «Ассоциация маркетинговой индустрии «Рекламный Совет».</a:t>
            </a:r>
            <a:br>
              <a:rPr lang="ru-RU" dirty="0">
                <a:solidFill>
                  <a:srgbClr val="212529"/>
                </a:solidFill>
                <a:latin typeface="-apple-system"/>
              </a:rPr>
            </a:br>
            <a:endParaRPr lang="ru-RU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1611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3518"/>
          </a:xfrm>
        </p:spPr>
        <p:txBody>
          <a:bodyPr/>
          <a:lstStyle/>
          <a:p>
            <a:r>
              <a:rPr lang="ru-RU" sz="1800" dirty="0" smtClean="0"/>
              <a:t>Неэтичная реклама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1177" y="3507854"/>
            <a:ext cx="6164413" cy="934443"/>
          </a:xfrm>
        </p:spPr>
        <p:txBody>
          <a:bodyPr/>
          <a:lstStyle/>
          <a:p>
            <a:r>
              <a:rPr lang="ru-RU" sz="800" dirty="0"/>
              <a:t>По </a:t>
            </a:r>
            <a:r>
              <a:rPr lang="ru-RU" sz="800" dirty="0" smtClean="0"/>
              <a:t>их.</a:t>
            </a:r>
            <a:endParaRPr lang="ru-RU" sz="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6146" name="Picture 2" descr="https://sovetreklama.org/wp-content/uploads/2023/04/fo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6863"/>
            <a:ext cx="4968552" cy="40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4088" y="1257768"/>
            <a:ext cx="3600400" cy="308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u="sng" dirty="0">
                <a:ea typeface="Calibri" panose="020F0502020204030204" pitchFamily="34" charset="0"/>
                <a:cs typeface="Times New Roman" panose="02020603050405020304" pitchFamily="18" charset="0"/>
              </a:rPr>
              <a:t>рекламе не допускается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бранных слов, непристойных и оскорбительных образов, сравнений и выражений, в том числе в отношении пола, расы, национальности, профессии, социальной категории, возраста, языка человека и гражданина, официальных государственных символов (флагов, гербов, гимнов), религиозных символов, объектов культурного наследия (памятников истории и культуры) народов Российской Федерации, а также объектов культурного наследия, включенных в Список всемирного наследия.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0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360040"/>
          </a:xfrm>
        </p:spPr>
        <p:txBody>
          <a:bodyPr/>
          <a:lstStyle/>
          <a:p>
            <a:r>
              <a:rPr lang="ru-RU" sz="1800" dirty="0" smtClean="0"/>
              <a:t>Неэтичность рекламы</a:t>
            </a:r>
            <a:endParaRPr lang="ru-RU" sz="1800" dirty="0"/>
          </a:p>
        </p:txBody>
      </p:sp>
      <p:pic>
        <p:nvPicPr>
          <p:cNvPr id="5" name="IMG_088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843558"/>
            <a:ext cx="3024336" cy="382267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879253"/>
            <a:ext cx="39604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необоснованное апеллирование к теме секса для продвижения товаров является неэтичным приемом, представляющим собой злоупотребления правом на свободу коммерческого слова, поэтому подобные сюжеты квалифицируются как нарушение части 6 статьи 5 Закона о рекламе. </a:t>
            </a:r>
            <a:endParaRPr lang="ru-RU" sz="1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6B010F9-F131-42D7-92AA-9A44AB0A7250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8" name="Rectangle 2"/>
          <p:cNvSpPr>
            <a:spLocks noGrp="1"/>
          </p:cNvSpPr>
          <p:nvPr>
            <p:ph type="title" idx="4294967295"/>
          </p:nvPr>
        </p:nvSpPr>
        <p:spPr>
          <a:xfrm>
            <a:off x="1475656" y="141685"/>
            <a:ext cx="5256584" cy="410765"/>
          </a:xfrm>
        </p:spPr>
        <p:txBody>
          <a:bodyPr lIns="90000" tIns="45000" rIns="90000" bIns="45000" anchor="t"/>
          <a:lstStyle/>
          <a:p>
            <a:pPr algn="r">
              <a:lnSpc>
                <a:spcPts val="2200"/>
              </a:lnSpc>
              <a:buSzPct val="45000"/>
              <a:buFont typeface="StarSymbol"/>
              <a:buNone/>
            </a:pPr>
            <a:r>
              <a:rPr lang="ru-RU" sz="2400" b="1" dirty="0" smtClean="0">
                <a:solidFill>
                  <a:srgbClr val="FFFFFF"/>
                </a:solidFill>
                <a:ea typeface="ＭＳ Ｐゴシック" pitchFamily="34" charset="-128"/>
              </a:rPr>
              <a:t>Неэтичность рекламы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7534"/>
            <a:ext cx="860676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endParaRPr lang="ru-RU" sz="1200" b="1" dirty="0" smtClean="0"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1300" dirty="0" smtClean="0">
              <a:cs typeface="Times New Roman" pitchFamily="18" charset="0"/>
            </a:endParaRPr>
          </a:p>
        </p:txBody>
      </p:sp>
      <p:pic>
        <p:nvPicPr>
          <p:cNvPr id="2" name="20190421_102147_1920x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771550"/>
            <a:ext cx="511256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7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92775"/>
          </a:xfrm>
        </p:spPr>
        <p:txBody>
          <a:bodyPr/>
          <a:lstStyle/>
          <a:p>
            <a:r>
              <a:rPr lang="ru-RU" sz="1800" dirty="0" smtClean="0"/>
              <a:t>Этичность рекламы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5124" name="Picture 4" descr="https://sovetreklama.org/wp-content/uploads/2023/05/foto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558"/>
            <a:ext cx="8352928" cy="37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79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432048"/>
          </a:xfrm>
        </p:spPr>
        <p:txBody>
          <a:bodyPr/>
          <a:lstStyle/>
          <a:p>
            <a:r>
              <a:rPr lang="ru-RU" sz="1800" dirty="0" smtClean="0"/>
              <a:t>Вопрос этичности рекламы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15566"/>
            <a:ext cx="6480720" cy="388843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1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360040"/>
          </a:xfrm>
        </p:spPr>
        <p:txBody>
          <a:bodyPr/>
          <a:lstStyle/>
          <a:p>
            <a:r>
              <a:rPr lang="ru-RU" sz="1800" dirty="0" smtClean="0"/>
              <a:t>Вопрос этичности рекламы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43558"/>
            <a:ext cx="6624736" cy="396044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10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8229600" cy="133524"/>
          </a:xfrm>
        </p:spPr>
        <p:txBody>
          <a:bodyPr/>
          <a:lstStyle/>
          <a:p>
            <a:r>
              <a:rPr lang="ru-RU" sz="1800" dirty="0" smtClean="0"/>
              <a:t>Бранные слова в рекламе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7170" name="Picture 2" descr="https://sovetreklama.org/wp-content/uploads/2023/01/vidineevskiy-650x3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0150"/>
            <a:ext cx="6192687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8064" y="2417862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Roboto"/>
              </a:rPr>
              <a:t> наличие бранных слов и непристойных 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выражений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214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3518"/>
          </a:xfrm>
        </p:spPr>
        <p:txBody>
          <a:bodyPr/>
          <a:lstStyle/>
          <a:p>
            <a:r>
              <a:rPr lang="ru-RU" sz="1800" dirty="0" smtClean="0"/>
              <a:t>Бранные слова в рекламе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11266" name="Picture 2" descr="https://sovetreklama.org/wp-content/uploads/2022/12/b_1667905948_20800565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08" y="1200150"/>
            <a:ext cx="6037183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232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079DD0D-09AA-448E-BCCC-BF2A30AF1DB7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18437" name="Rectangle 2"/>
          <p:cNvSpPr>
            <a:spLocks noGrp="1"/>
          </p:cNvSpPr>
          <p:nvPr>
            <p:ph type="title" idx="4294967295"/>
          </p:nvPr>
        </p:nvSpPr>
        <p:spPr>
          <a:xfrm>
            <a:off x="-108520" y="51470"/>
            <a:ext cx="9144000" cy="554781"/>
          </a:xfrm>
        </p:spPr>
        <p:txBody>
          <a:bodyPr lIns="90000" tIns="45000" rIns="90000" bIns="45000" anchor="t"/>
          <a:lstStyle/>
          <a:p>
            <a:pPr algn="r">
              <a:lnSpc>
                <a:spcPts val="2200"/>
              </a:lnSpc>
              <a:buSzPct val="45000"/>
              <a:buFont typeface="StarSymbol"/>
              <a:buNone/>
            </a:pPr>
            <a:r>
              <a:rPr lang="ru-RU" sz="2000" b="1" dirty="0" smtClean="0">
                <a:solidFill>
                  <a:srgbClr val="FFFFFF"/>
                </a:solidFill>
                <a:ea typeface="ＭＳ Ｐゴシック" pitchFamily="34" charset="-128"/>
              </a:rPr>
              <a:t>Дела о нарушении Закона о рекламе</a:t>
            </a:r>
          </a:p>
        </p:txBody>
      </p:sp>
      <p:pic>
        <p:nvPicPr>
          <p:cNvPr id="7" name="Picture 3" descr="C:\Users\silkova\Desktop\lori-0003907692-small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00444"/>
            <a:ext cx="1571636" cy="123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9672" y="1232922"/>
            <a:ext cx="734481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Возбуждение и рассмотрение </a:t>
            </a:r>
            <a:r>
              <a:rPr lang="ru-RU" b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дел </a:t>
            </a:r>
            <a:r>
              <a:rPr lang="ru-RU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происходит в </a:t>
            </a:r>
            <a:r>
              <a:rPr lang="ru-RU" b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соответствии с :</a:t>
            </a:r>
          </a:p>
          <a:p>
            <a:endParaRPr lang="ru-RU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Приказом </a:t>
            </a:r>
            <a:r>
              <a:rPr lang="ru-RU" dirty="0"/>
              <a:t>ФАС России от 23.11.2012 N </a:t>
            </a:r>
            <a:r>
              <a:rPr lang="ru-RU" dirty="0" smtClean="0"/>
              <a:t>711/12 «Об </a:t>
            </a:r>
            <a:r>
              <a:rPr lang="ru-RU" dirty="0"/>
              <a:t>утверждении Административного регламента Федеральной антимонопольной службы по исполнению государственной функции по рассмотрению дел, возбужденных по признакам нарушения законодательства Российской Федерации о </a:t>
            </a:r>
            <a:r>
              <a:rPr lang="ru-RU" dirty="0" smtClean="0"/>
              <a:t>рекламе»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Постановлением </a:t>
            </a:r>
            <a:r>
              <a:rPr lang="ru-RU" dirty="0"/>
              <a:t>Правительства РФ от 24.11.2020 N </a:t>
            </a:r>
            <a:r>
              <a:rPr lang="ru-RU" dirty="0" smtClean="0"/>
              <a:t>1922 «Об </a:t>
            </a:r>
            <a:r>
              <a:rPr lang="ru-RU" dirty="0"/>
              <a:t>утверждении Правил рассмотрения антимонопольным органом дел, возбужденных по признакам нарушения законодательства Российской Федерации о </a:t>
            </a:r>
            <a:r>
              <a:rPr lang="ru-RU" dirty="0" smtClean="0"/>
              <a:t>рекламе»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480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202097"/>
          </a:xfrm>
        </p:spPr>
        <p:txBody>
          <a:bodyPr/>
          <a:lstStyle/>
          <a:p>
            <a:r>
              <a:rPr lang="ru-RU" sz="1800" dirty="0" smtClean="0"/>
              <a:t>Бранные слова в рекламе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10242" name="Picture 2" descr="https://sovetreklama.org/wp-content/uploads/2022/09/aminarzamebeli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0312"/>
            <a:ext cx="590465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72200" y="1435248"/>
            <a:ext cx="2520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слово «</a:t>
            </a:r>
            <a:r>
              <a:rPr lang="ru-RU" sz="1200" dirty="0" err="1" smtClean="0">
                <a:solidFill>
                  <a:srgbClr val="333333"/>
                </a:solidFill>
                <a:latin typeface="Roboto"/>
              </a:rPr>
              <a:t>земебелись</a:t>
            </a: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»: 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не закреплено в словаре русского языка, 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является окказионализмом (как </a:t>
            </a:r>
            <a:r>
              <a:rPr lang="ru-RU" sz="1200" dirty="0">
                <a:solidFill>
                  <a:srgbClr val="333333"/>
                </a:solidFill>
                <a:latin typeface="Roboto"/>
              </a:rPr>
              <a:t>«</a:t>
            </a:r>
            <a:r>
              <a:rPr lang="ru-RU" sz="1200" dirty="0" err="1">
                <a:solidFill>
                  <a:srgbClr val="333333"/>
                </a:solidFill>
                <a:latin typeface="Roboto"/>
              </a:rPr>
              <a:t>сникерсни</a:t>
            </a:r>
            <a:r>
              <a:rPr lang="ru-RU" sz="1200" dirty="0">
                <a:solidFill>
                  <a:srgbClr val="333333"/>
                </a:solidFill>
                <a:latin typeface="Roboto"/>
              </a:rPr>
              <a:t>», </a:t>
            </a: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«</a:t>
            </a:r>
            <a:r>
              <a:rPr lang="ru-RU" sz="1200" dirty="0" err="1">
                <a:solidFill>
                  <a:srgbClr val="333333"/>
                </a:solidFill>
                <a:latin typeface="Roboto"/>
              </a:rPr>
              <a:t>наедалово</a:t>
            </a:r>
            <a:r>
              <a:rPr lang="ru-RU" sz="1200" dirty="0">
                <a:solidFill>
                  <a:srgbClr val="333333"/>
                </a:solidFill>
                <a:latin typeface="Roboto"/>
              </a:rPr>
              <a:t>»). </a:t>
            </a:r>
            <a:endParaRPr lang="ru-RU" sz="1200" dirty="0" smtClean="0">
              <a:solidFill>
                <a:srgbClr val="333333"/>
              </a:solidFill>
              <a:latin typeface="Roboto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построение фразы специфично </a:t>
            </a:r>
            <a:r>
              <a:rPr lang="ru-RU" sz="1200" dirty="0">
                <a:solidFill>
                  <a:srgbClr val="333333"/>
                </a:solidFill>
                <a:latin typeface="Roboto"/>
              </a:rPr>
              <a:t>и повторяет структуру известной фразы с использованием матерного </a:t>
            </a: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слова, 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 смысловой </a:t>
            </a:r>
            <a:r>
              <a:rPr lang="ru-RU" sz="1200" dirty="0">
                <a:solidFill>
                  <a:srgbClr val="333333"/>
                </a:solidFill>
                <a:latin typeface="Roboto"/>
              </a:rPr>
              <a:t>акцент выражения </a:t>
            </a: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стоит </a:t>
            </a:r>
            <a:r>
              <a:rPr lang="ru-RU" sz="1200" dirty="0">
                <a:solidFill>
                  <a:srgbClr val="333333"/>
                </a:solidFill>
                <a:latin typeface="Roboto"/>
              </a:rPr>
              <a:t>на корне «</a:t>
            </a:r>
            <a:r>
              <a:rPr lang="ru-RU" sz="1200" dirty="0" err="1">
                <a:solidFill>
                  <a:srgbClr val="333333"/>
                </a:solidFill>
                <a:latin typeface="Roboto"/>
              </a:rPr>
              <a:t>мебел</a:t>
            </a:r>
            <a:r>
              <a:rPr lang="ru-RU" sz="1200" dirty="0" smtClean="0">
                <a:solidFill>
                  <a:srgbClr val="333333"/>
                </a:solidFill>
                <a:latin typeface="Roboto"/>
              </a:rPr>
              <a:t>».</a:t>
            </a:r>
            <a:endParaRPr lang="ru-RU" sz="1200" b="0" i="0" dirty="0">
              <a:solidFill>
                <a:srgbClr val="33333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73947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360040"/>
          </a:xfrm>
        </p:spPr>
        <p:txBody>
          <a:bodyPr/>
          <a:lstStyle/>
          <a:p>
            <a:r>
              <a:rPr lang="ru-RU" sz="1800" dirty="0" smtClean="0"/>
              <a:t>Реклама алкоголя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3074" name="Picture 2" descr="https://sovetreklama.org/wp-content/uploads/2022/12/jes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43558"/>
            <a:ext cx="55446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96136" y="777064"/>
            <a:ext cx="295232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u="sng" dirty="0" smtClean="0">
                <a:solidFill>
                  <a:srgbClr val="FF0000"/>
                </a:solidFill>
              </a:rPr>
              <a:t>Реклама </a:t>
            </a:r>
            <a:r>
              <a:rPr lang="ru-RU" sz="1000" u="sng" dirty="0">
                <a:solidFill>
                  <a:srgbClr val="FF0000"/>
                </a:solidFill>
              </a:rPr>
              <a:t>алкогольной продукции не должна:</a:t>
            </a:r>
          </a:p>
          <a:p>
            <a:pPr algn="just"/>
            <a:r>
              <a:rPr lang="ru-RU" sz="1000" dirty="0"/>
              <a:t>1) содержать утверждение о том, что употребление алкогольной продукции имеет важное значение для достижения общественного признания, профессионального, спортивного или личного успеха либо способствует улучшению физического или эмоционального состояния;</a:t>
            </a:r>
          </a:p>
          <a:p>
            <a:pPr algn="just"/>
            <a:r>
              <a:rPr lang="ru-RU" sz="1000" dirty="0"/>
              <a:t>2) осуждать воздержание от употребления алкогольной продукции;</a:t>
            </a:r>
          </a:p>
          <a:p>
            <a:pPr algn="just"/>
            <a:r>
              <a:rPr lang="ru-RU" sz="1000" dirty="0"/>
              <a:t>3) содержать утверждение о том, что алкогольная продукция безвредна или полезна для здоровья человека, в том числе информацию о наличии в алкогольной продукции биологически активных добавок, витаминов;</a:t>
            </a:r>
          </a:p>
          <a:p>
            <a:pPr algn="just"/>
            <a:r>
              <a:rPr lang="ru-RU" sz="1000" dirty="0" smtClean="0"/>
              <a:t>4</a:t>
            </a:r>
            <a:r>
              <a:rPr lang="ru-RU" sz="1000" dirty="0"/>
              <a:t>) содержать упоминание о том, что употребление алкогольной продукции является одним из способов утоления жажды;</a:t>
            </a:r>
          </a:p>
          <a:p>
            <a:pPr algn="just"/>
            <a:r>
              <a:rPr lang="ru-RU" sz="1000" dirty="0"/>
              <a:t>5) обращаться к несовершеннолетним;</a:t>
            </a:r>
          </a:p>
          <a:p>
            <a:pPr algn="just"/>
            <a:r>
              <a:rPr lang="ru-RU" sz="1000" dirty="0"/>
              <a:t>6) использовать образы людей и животных, в том числе выполненные с помощью мультипликации (анимации).</a:t>
            </a:r>
          </a:p>
          <a:p>
            <a:pPr algn="ctr"/>
            <a:r>
              <a:rPr lang="ru-RU" sz="1000" dirty="0" smtClean="0">
                <a:solidFill>
                  <a:srgbClr val="FF0000"/>
                </a:solidFill>
              </a:rPr>
              <a:t>Реклама </a:t>
            </a:r>
            <a:r>
              <a:rPr lang="ru-RU" sz="1000" dirty="0">
                <a:solidFill>
                  <a:srgbClr val="FF0000"/>
                </a:solidFill>
              </a:rPr>
              <a:t>алкогольной продукции </a:t>
            </a:r>
            <a:r>
              <a:rPr lang="ru-RU" sz="1000" dirty="0" smtClean="0">
                <a:solidFill>
                  <a:srgbClr val="FF0000"/>
                </a:solidFill>
              </a:rPr>
              <a:t>должна </a:t>
            </a:r>
            <a:r>
              <a:rPr lang="ru-RU" sz="1000" dirty="0">
                <a:solidFill>
                  <a:srgbClr val="FF0000"/>
                </a:solidFill>
              </a:rPr>
              <a:t>сопровождаться предупреждением о вреде ее чрезмерного потребления, </a:t>
            </a:r>
            <a:r>
              <a:rPr lang="ru-RU" sz="1000" dirty="0" smtClean="0">
                <a:solidFill>
                  <a:srgbClr val="FF0000"/>
                </a:solidFill>
              </a:rPr>
              <a:t>такому </a:t>
            </a:r>
            <a:r>
              <a:rPr lang="ru-RU" sz="1000" dirty="0">
                <a:solidFill>
                  <a:srgbClr val="FF0000"/>
                </a:solidFill>
              </a:rPr>
              <a:t>предупреждению должно быть отведено не менее чем </a:t>
            </a:r>
            <a:r>
              <a:rPr lang="ru-RU" sz="1000" dirty="0" smtClean="0">
                <a:solidFill>
                  <a:srgbClr val="FF0000"/>
                </a:solidFill>
              </a:rPr>
              <a:t>10% </a:t>
            </a:r>
            <a:r>
              <a:rPr lang="ru-RU" sz="1000" dirty="0">
                <a:solidFill>
                  <a:srgbClr val="FF0000"/>
                </a:solidFill>
              </a:rPr>
              <a:t>рекламной </a:t>
            </a:r>
            <a:r>
              <a:rPr lang="ru-RU" sz="1000" dirty="0" smtClean="0">
                <a:solidFill>
                  <a:srgbClr val="FF0000"/>
                </a:solidFill>
              </a:rPr>
              <a:t>площади</a:t>
            </a:r>
            <a:endParaRPr lang="ru-RU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47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288032"/>
          </a:xfrm>
        </p:spPr>
        <p:txBody>
          <a:bodyPr/>
          <a:lstStyle/>
          <a:p>
            <a:r>
              <a:rPr lang="ru-RU" sz="1800" dirty="0" smtClean="0"/>
              <a:t>Реклама алкоголя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151" y="1297260"/>
            <a:ext cx="3894683" cy="284326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34658" y="800497"/>
            <a:ext cx="28030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</a:rPr>
              <a:t>Согласно части 2.1. статьи 21 Закона о рекламе реклама алкогольной продукции </a:t>
            </a:r>
            <a:r>
              <a:rPr lang="ru-RU" sz="1200" u="sng" dirty="0">
                <a:ea typeface="Times New Roman" panose="02020603050405020304" pitchFamily="18" charset="0"/>
              </a:rPr>
              <a:t>с содержанием этилового спирта пять и более процентов объема </a:t>
            </a:r>
            <a:r>
              <a:rPr lang="ru-RU" sz="1200" dirty="0">
                <a:ea typeface="Times New Roman" panose="02020603050405020304" pitchFamily="18" charset="0"/>
              </a:rPr>
              <a:t>готовой продукции </a:t>
            </a:r>
            <a:r>
              <a:rPr lang="ru-RU" sz="1200" u="sng" dirty="0">
                <a:solidFill>
                  <a:srgbClr val="FF0000"/>
                </a:solidFill>
                <a:ea typeface="Times New Roman" panose="02020603050405020304" pitchFamily="18" charset="0"/>
              </a:rPr>
              <a:t>разрешается только в стационарных торговых объектах</a:t>
            </a:r>
            <a:r>
              <a:rPr lang="ru-RU" sz="1200" dirty="0">
                <a:ea typeface="Times New Roman" panose="02020603050405020304" pitchFamily="18" charset="0"/>
              </a:rPr>
              <a:t>, в которых осуществляется розничная продажа алкогольной продукции, в том числе в дегустационных залах таких торговых объектов.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19653" y="2940855"/>
            <a:ext cx="29523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</a:rPr>
              <a:t>В соответствии с частью 3 статьи 21 Закона о рекламе реклама алкогольной продукции в каждом случае должна сопровождаться </a:t>
            </a:r>
            <a:r>
              <a:rPr lang="ru-RU" sz="1200" u="sng" dirty="0">
                <a:solidFill>
                  <a:srgbClr val="FF0000"/>
                </a:solidFill>
                <a:ea typeface="Times New Roman" panose="02020603050405020304" pitchFamily="18" charset="0"/>
              </a:rPr>
              <a:t>предупреждением о вреде ее чрезмерного потребления, </a:t>
            </a:r>
            <a:r>
              <a:rPr lang="ru-RU" sz="1200" dirty="0">
                <a:ea typeface="Times New Roman" panose="02020603050405020304" pitchFamily="18" charset="0"/>
              </a:rPr>
              <a:t>причем такому предупреждению должно быть отведено не менее чем десять процентов рекламной площади (пространства).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56141"/>
            <a:ext cx="2952328" cy="39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80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288032"/>
          </a:xfrm>
        </p:spPr>
        <p:txBody>
          <a:bodyPr/>
          <a:lstStyle/>
          <a:p>
            <a:r>
              <a:rPr lang="ru-RU" sz="1800" dirty="0" smtClean="0"/>
              <a:t>Реклама алкоголя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2050" name="Picture 2" descr="https://sovetreklama.org/wp-content/uploads/2022/11/pr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0150"/>
            <a:ext cx="4248472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88024" y="1879253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Согласно пункту 3 части 5 статьи 5 Закона о рекламе</a:t>
            </a:r>
          </a:p>
          <a:p>
            <a:pPr algn="ctr"/>
            <a:r>
              <a:rPr lang="ru-RU" dirty="0" smtClean="0"/>
              <a:t> в </a:t>
            </a:r>
            <a:r>
              <a:rPr lang="ru-RU" dirty="0"/>
              <a:t>рекламе </a:t>
            </a:r>
            <a:r>
              <a:rPr lang="ru-RU" b="1" u="sng" dirty="0"/>
              <a:t>не </a:t>
            </a:r>
            <a:r>
              <a:rPr lang="ru-RU" b="1" u="sng" dirty="0" smtClean="0"/>
              <a:t>допускаются </a:t>
            </a:r>
            <a:r>
              <a:rPr lang="ru-RU" dirty="0" smtClean="0"/>
              <a:t>демонстрация </a:t>
            </a:r>
            <a:r>
              <a:rPr lang="ru-RU" dirty="0"/>
              <a:t>процессов </a:t>
            </a:r>
            <a:r>
              <a:rPr lang="ru-RU" b="1" u="sng" dirty="0"/>
              <a:t>курения</a:t>
            </a:r>
            <a:r>
              <a:rPr lang="ru-RU" dirty="0"/>
              <a:t> табака или потребления </a:t>
            </a:r>
            <a:r>
              <a:rPr lang="ru-RU" dirty="0" err="1"/>
              <a:t>никотинсодержащей</a:t>
            </a:r>
            <a:r>
              <a:rPr lang="ru-RU" dirty="0"/>
              <a:t> продукции, в том числе с использованием устройств для потребления </a:t>
            </a:r>
            <a:r>
              <a:rPr lang="ru-RU" dirty="0" err="1"/>
              <a:t>никотинсодержащей</a:t>
            </a:r>
            <a:r>
              <a:rPr lang="ru-RU" dirty="0"/>
              <a:t> продукции, </a:t>
            </a:r>
            <a:r>
              <a:rPr lang="ru-RU" dirty="0" smtClean="0"/>
              <a:t>и</a:t>
            </a:r>
            <a:r>
              <a:rPr lang="ru-RU" b="1" dirty="0" smtClean="0"/>
              <a:t> </a:t>
            </a:r>
            <a:r>
              <a:rPr lang="ru-RU" b="1" u="sng" dirty="0" smtClean="0"/>
              <a:t>потребления </a:t>
            </a:r>
            <a:r>
              <a:rPr lang="ru-RU" b="1" u="sng" dirty="0"/>
              <a:t>алкогольной </a:t>
            </a:r>
            <a:r>
              <a:rPr lang="ru-RU" b="1" u="sng" dirty="0" smtClean="0"/>
              <a:t>продукции</a:t>
            </a:r>
            <a:endParaRPr lang="ru-RU" dirty="0"/>
          </a:p>
          <a:p>
            <a:r>
              <a:rPr lang="ru-RU" dirty="0" smtClean="0">
                <a:solidFill>
                  <a:srgbClr val="333333"/>
                </a:solidFill>
                <a:latin typeface="Roboto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020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59323"/>
          </a:xfrm>
        </p:spPr>
        <p:txBody>
          <a:bodyPr/>
          <a:lstStyle/>
          <a:p>
            <a:r>
              <a:rPr lang="ru-RU" sz="1800" dirty="0" smtClean="0"/>
              <a:t>Вывеска или реклама?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9218" name="Picture 2" descr="https://sovetreklama.org/wp-content/uploads/2022/10/aminarfoto-652x3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00151"/>
            <a:ext cx="4392487" cy="30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059582"/>
            <a:ext cx="3682753" cy="37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68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85800" y="951310"/>
            <a:ext cx="79581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333399"/>
                </a:solidFill>
                <a:latin typeface="+mn-lt"/>
              </a:rPr>
              <a:t>СПАСИБО ЗА ВНИМАНИЕ!</a:t>
            </a:r>
            <a:r>
              <a:rPr lang="en-US" sz="2000" b="1" dirty="0">
                <a:solidFill>
                  <a:srgbClr val="333399"/>
                </a:solidFill>
                <a:latin typeface="+mn-lt"/>
              </a:rPr>
              <a:t/>
            </a:r>
            <a:br>
              <a:rPr lang="en-US" sz="2000" b="1" dirty="0">
                <a:solidFill>
                  <a:srgbClr val="333399"/>
                </a:solidFill>
                <a:latin typeface="+mn-lt"/>
              </a:rPr>
            </a:br>
            <a:endParaRPr lang="ru-RU" sz="2000" b="1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19461" name="TextBox 11"/>
          <p:cNvSpPr txBox="1">
            <a:spLocks noChangeArrowheads="1"/>
          </p:cNvSpPr>
          <p:nvPr/>
        </p:nvSpPr>
        <p:spPr bwMode="auto">
          <a:xfrm>
            <a:off x="3592556" y="3588544"/>
            <a:ext cx="2524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333399"/>
                </a:solidFill>
                <a:latin typeface="+mn-lt"/>
              </a:rPr>
              <a:t>      </a:t>
            </a:r>
            <a:endParaRPr lang="ru-RU" sz="2800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3072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43AAB15-A8D9-4782-A11B-B975B3011B06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1714494"/>
            <a:ext cx="63579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33399"/>
                </a:solidFill>
                <a:latin typeface="+mn-lt"/>
                <a:hlinkClick r:id="rId2"/>
              </a:rPr>
              <a:t>236006, г. Калининград,</a:t>
            </a:r>
          </a:p>
          <a:p>
            <a:r>
              <a:rPr lang="ru-RU" sz="2800" dirty="0" smtClean="0">
                <a:solidFill>
                  <a:srgbClr val="333399"/>
                </a:solidFill>
                <a:latin typeface="+mn-lt"/>
                <a:hlinkClick r:id="rId2"/>
              </a:rPr>
              <a:t> ул. Барнаульская, 4, бокс 5066</a:t>
            </a:r>
          </a:p>
          <a:p>
            <a:r>
              <a:rPr lang="ru-RU" sz="2800" dirty="0" smtClean="0">
                <a:solidFill>
                  <a:srgbClr val="333399"/>
                </a:solidFill>
                <a:latin typeface="+mn-lt"/>
                <a:hlinkClick r:id="rId2"/>
              </a:rPr>
              <a:t>Телефон 537201</a:t>
            </a:r>
          </a:p>
          <a:p>
            <a:r>
              <a:rPr lang="ru-RU" sz="2800" dirty="0" smtClean="0">
                <a:solidFill>
                  <a:srgbClr val="333399"/>
                </a:solidFill>
                <a:latin typeface="+mn-lt"/>
                <a:hlinkClick r:id="rId2"/>
              </a:rPr>
              <a:t>Факс 537200</a:t>
            </a:r>
          </a:p>
          <a:p>
            <a:r>
              <a:rPr lang="en-US" sz="2800" dirty="0" smtClean="0">
                <a:solidFill>
                  <a:srgbClr val="333399"/>
                </a:solidFill>
                <a:latin typeface="+mn-lt"/>
                <a:hlinkClick r:id="rId2"/>
              </a:rPr>
              <a:t>to39@fas.gov.ru </a:t>
            </a:r>
            <a:endParaRPr lang="ru-RU" sz="2800" dirty="0" smtClean="0">
              <a:solidFill>
                <a:srgbClr val="333399"/>
              </a:solidFill>
              <a:latin typeface="+mn-lt"/>
              <a:hlinkClick r:id="rId2"/>
            </a:endParaRPr>
          </a:p>
          <a:p>
            <a:r>
              <a:rPr lang="en-US" sz="2800" dirty="0" smtClean="0">
                <a:solidFill>
                  <a:srgbClr val="333399"/>
                </a:solidFill>
                <a:latin typeface="+mn-lt"/>
                <a:hlinkClick r:id="rId2"/>
              </a:rPr>
              <a:t>www.kaliningrad.fas.gov.ru</a:t>
            </a:r>
            <a:endParaRPr lang="ru-RU" sz="2800" dirty="0">
              <a:solidFill>
                <a:srgbClr val="333399"/>
              </a:solidFill>
              <a:latin typeface="+mn-lt"/>
            </a:endParaRPr>
          </a:p>
        </p:txBody>
      </p:sp>
      <p:pic>
        <p:nvPicPr>
          <p:cNvPr id="20" name="Picture 5" descr="FAS-logo-col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928808"/>
            <a:ext cx="473240" cy="43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 idx="4294967295"/>
          </p:nvPr>
        </p:nvSpPr>
        <p:spPr>
          <a:xfrm flipV="1">
            <a:off x="0" y="552450"/>
            <a:ext cx="9144000" cy="2379340"/>
          </a:xfrm>
        </p:spPr>
        <p:txBody>
          <a:bodyPr lIns="90000" tIns="45000" rIns="90000" bIns="45000" anchor="t"/>
          <a:lstStyle/>
          <a:p>
            <a:pPr algn="r">
              <a:lnSpc>
                <a:spcPts val="2200"/>
              </a:lnSpc>
              <a:buSzPct val="45000"/>
              <a:buFont typeface="StarSymbol"/>
              <a:buNone/>
            </a:pPr>
            <a:r>
              <a:rPr lang="ru-RU" sz="2800" b="1" dirty="0" smtClean="0">
                <a:solidFill>
                  <a:srgbClr val="FFFFFF"/>
                </a:solidFill>
                <a:ea typeface="ＭＳ Ｐゴシック" pitchFamily="34" charset="-128"/>
              </a:rPr>
              <a:t>Реклама</a:t>
            </a:r>
          </a:p>
        </p:txBody>
      </p:sp>
      <p:sp>
        <p:nvSpPr>
          <p:cNvPr id="4099" name="Rectangle 4"/>
          <p:cNvSpPr>
            <a:spLocks noGrp="1"/>
          </p:cNvSpPr>
          <p:nvPr>
            <p:ph type="body" idx="4294967295"/>
          </p:nvPr>
        </p:nvSpPr>
        <p:spPr>
          <a:xfrm>
            <a:off x="2339752" y="3025364"/>
            <a:ext cx="6336158" cy="1512168"/>
          </a:xfrm>
        </p:spPr>
        <p:txBody>
          <a:bodyPr/>
          <a:lstStyle/>
          <a:p>
            <a:pPr>
              <a:spcBef>
                <a:spcPct val="0"/>
              </a:spcBef>
              <a:buSzPct val="45000"/>
              <a:buFont typeface="Wingdings" pitchFamily="2" charset="2"/>
              <a:buChar char="ü"/>
              <a:defRPr/>
            </a:pPr>
            <a:endParaRPr lang="ru-RU" sz="1800" dirty="0" smtClean="0">
              <a:ea typeface="ＭＳ Ｐゴシック" pitchFamily="34" charset="-128"/>
              <a:cs typeface="Mangal" pitchFamily="18" charset="0"/>
            </a:endParaRPr>
          </a:p>
          <a:p>
            <a:pPr marL="0" indent="0">
              <a:spcBef>
                <a:spcPct val="0"/>
              </a:spcBef>
              <a:buSzPct val="45000"/>
              <a:buNone/>
              <a:defRPr/>
            </a:pPr>
            <a:r>
              <a:rPr lang="ru-RU" sz="1800" i="1" dirty="0" smtClean="0">
                <a:ea typeface="ＭＳ Ｐゴシック" pitchFamily="34" charset="-128"/>
                <a:cs typeface="Mangal" pitchFamily="18" charset="0"/>
              </a:rPr>
              <a:t>Реклама должна быть</a:t>
            </a:r>
            <a:r>
              <a:rPr lang="ru-RU" sz="1800" dirty="0" smtClean="0">
                <a:ea typeface="ＭＳ Ｐゴシック" pitchFamily="34" charset="-128"/>
                <a:cs typeface="Mangal" pitchFamily="18" charset="0"/>
              </a:rPr>
              <a:t>: </a:t>
            </a:r>
          </a:p>
          <a:p>
            <a:pPr>
              <a:spcBef>
                <a:spcPct val="0"/>
              </a:spcBef>
              <a:buSzPct val="45000"/>
              <a:buFont typeface="Wingdings" pitchFamily="2" charset="2"/>
              <a:buChar char="ü"/>
              <a:defRPr/>
            </a:pPr>
            <a:r>
              <a:rPr lang="ru-RU" sz="1800" i="1" dirty="0" smtClean="0">
                <a:ea typeface="ＭＳ Ｐゴシック" pitchFamily="34" charset="-128"/>
                <a:cs typeface="Mangal" pitchFamily="18" charset="0"/>
              </a:rPr>
              <a:t>этичной </a:t>
            </a:r>
          </a:p>
          <a:p>
            <a:pPr>
              <a:spcBef>
                <a:spcPct val="0"/>
              </a:spcBef>
              <a:buSzPct val="45000"/>
              <a:buFont typeface="Wingdings" pitchFamily="2" charset="2"/>
              <a:buChar char="ü"/>
              <a:defRPr/>
            </a:pPr>
            <a:r>
              <a:rPr lang="ru-RU" sz="1800" i="1" dirty="0" smtClean="0">
                <a:ea typeface="ＭＳ Ｐゴシック" pitchFamily="34" charset="-128"/>
                <a:cs typeface="Mangal" pitchFamily="18" charset="0"/>
              </a:rPr>
              <a:t>надлежащей</a:t>
            </a:r>
          </a:p>
          <a:p>
            <a:pPr>
              <a:spcBef>
                <a:spcPct val="0"/>
              </a:spcBef>
              <a:buSzPct val="45000"/>
              <a:buFont typeface="Wingdings" pitchFamily="2" charset="2"/>
              <a:buChar char="ü"/>
              <a:defRPr/>
            </a:pPr>
            <a:r>
              <a:rPr lang="ru-RU" sz="1800" i="1" dirty="0" smtClean="0">
                <a:ea typeface="ＭＳ Ｐゴシック" pitchFamily="34" charset="-128"/>
                <a:cs typeface="Mangal" pitchFamily="18" charset="0"/>
              </a:rPr>
              <a:t>достоверной</a:t>
            </a:r>
            <a:endParaRPr lang="ru-RU" sz="1800" i="1" dirty="0">
              <a:ea typeface="ＭＳ Ｐゴシック" pitchFamily="34" charset="-128"/>
              <a:cs typeface="Mangal" pitchFamily="18" charset="0"/>
            </a:endParaRPr>
          </a:p>
        </p:txBody>
      </p:sp>
      <p:sp>
        <p:nvSpPr>
          <p:cNvPr id="6148" name="Rectangle 10"/>
          <p:cNvSpPr>
            <a:spLocks/>
          </p:cNvSpPr>
          <p:nvPr/>
        </p:nvSpPr>
        <p:spPr bwMode="auto">
          <a:xfrm>
            <a:off x="7046913" y="4935141"/>
            <a:ext cx="2133600" cy="228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r" hangingPunct="1"/>
            <a:fld id="{AB6F2F90-C50E-49AB-ADFE-19615D70BD8D}" type="slidenum">
              <a:rPr lang="ru-RU" sz="1800">
                <a:solidFill>
                  <a:schemeClr val="bg1"/>
                </a:solidFill>
              </a:rPr>
              <a:pPr algn="r" hangingPunct="1"/>
              <a:t>4</a:t>
            </a:fld>
            <a:endParaRPr lang="ru-RU" sz="1800">
              <a:solidFill>
                <a:schemeClr val="bg1"/>
              </a:solidFill>
              <a:latin typeface="Calibri" pitchFamily="34" charset="0"/>
              <a:ea typeface="Microsoft YaHei" pitchFamily="34" charset="-122"/>
              <a:cs typeface="Manga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850" y="699542"/>
            <a:ext cx="8496300" cy="237626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5560">
            <a:noFill/>
            <a:prstDash val="solid"/>
          </a:ln>
        </p:spPr>
        <p:txBody>
          <a:bodyPr compatLnSpc="0"/>
          <a:lstStyle/>
          <a:p>
            <a:pPr algn="ctr">
              <a:spcBef>
                <a:spcPts val="0"/>
              </a:spcBef>
              <a:spcAft>
                <a:spcPts val="0"/>
              </a:spcAft>
              <a:defRPr sz="1800"/>
            </a:pPr>
            <a:r>
              <a:rPr lang="ru-RU" sz="1800" b="1" dirty="0" smtClean="0">
                <a:solidFill>
                  <a:srgbClr val="333399"/>
                </a:solidFill>
                <a:latin typeface="Arial" pitchFamily="18"/>
                <a:ea typeface="ＭＳ Ｐゴシック" pitchFamily="2"/>
                <a:cs typeface="ＭＳ Ｐゴシック" pitchFamily="2"/>
              </a:rPr>
              <a:t>Реклама </a:t>
            </a:r>
            <a:r>
              <a:rPr lang="ru-RU" sz="1800" b="1" i="1" dirty="0" smtClean="0">
                <a:solidFill>
                  <a:srgbClr val="333399"/>
                </a:solidFill>
                <a:latin typeface="Arial" pitchFamily="18"/>
                <a:ea typeface="ＭＳ Ｐゴシック" pitchFamily="2"/>
                <a:cs typeface="ＭＳ Ｐゴシック" pitchFamily="2"/>
              </a:rPr>
              <a:t>– </a:t>
            </a:r>
            <a:r>
              <a:rPr lang="ru-RU" sz="1800" b="1" i="1" dirty="0"/>
              <a:t>информация</a:t>
            </a:r>
            <a:r>
              <a:rPr lang="ru-RU" sz="1800" i="1" dirty="0"/>
              <a:t>,</a:t>
            </a:r>
            <a:r>
              <a:rPr lang="ru-RU" sz="1800" b="1" i="1" dirty="0"/>
              <a:t> распространенная </a:t>
            </a:r>
            <a:r>
              <a:rPr lang="ru-RU" sz="1800" i="1" dirty="0"/>
              <a:t>любым способом, в любой форме и с использованием любых средств, адресованная </a:t>
            </a:r>
            <a:r>
              <a:rPr lang="ru-RU" sz="1800" b="1" i="1" dirty="0"/>
              <a:t>неопределенному кругу лиц </a:t>
            </a:r>
            <a:r>
              <a:rPr lang="ru-RU" sz="1800" i="1" dirty="0"/>
              <a:t>и направленная на привлечение внимания к </a:t>
            </a:r>
            <a:r>
              <a:rPr lang="ru-RU" sz="1800" b="1" i="1" dirty="0"/>
              <a:t>объекту рекламирования</a:t>
            </a:r>
            <a:r>
              <a:rPr lang="ru-RU" sz="1800" i="1" dirty="0"/>
              <a:t>, формирование или поддержание интереса к нему и его продвижение на </a:t>
            </a:r>
            <a:r>
              <a:rPr lang="ru-RU" sz="1800" i="1" dirty="0" smtClean="0"/>
              <a:t>рынке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 sz="1800"/>
            </a:pPr>
            <a:endParaRPr lang="ru-RU" sz="1800" i="1" dirty="0" smtClean="0"/>
          </a:p>
          <a:p>
            <a:pPr algn="ctr"/>
            <a:r>
              <a:rPr lang="ru-RU" sz="1100" dirty="0">
                <a:solidFill>
                  <a:schemeClr val="accent2"/>
                </a:solidFill>
              </a:rPr>
              <a:t>объект рекламирования </a:t>
            </a:r>
            <a:r>
              <a:rPr lang="ru-RU" sz="1100" dirty="0"/>
              <a:t>- </a:t>
            </a:r>
            <a:r>
              <a:rPr lang="ru-RU" sz="1100" i="1" dirty="0"/>
              <a:t>товар, средства индивидуализации юридического лица и (или) товара, изготовитель или продавец товара, результаты интеллектуальной деятельности либо мероприятие (в том числе спортивное соревнование, концерт, конкурс, фестиваль, основанные на риске игры, пари), на привлечение внимания к которым направлена </a:t>
            </a:r>
            <a:r>
              <a:rPr lang="ru-RU" sz="1100" i="1" dirty="0" smtClean="0"/>
              <a:t>реклама</a:t>
            </a:r>
          </a:p>
          <a:p>
            <a:pPr algn="ctr"/>
            <a:r>
              <a:rPr lang="ru-RU" sz="1100" dirty="0" smtClean="0">
                <a:solidFill>
                  <a:schemeClr val="accent2"/>
                </a:solidFill>
              </a:rPr>
              <a:t>товар</a:t>
            </a:r>
            <a:r>
              <a:rPr lang="ru-RU" sz="1100" dirty="0" smtClean="0"/>
              <a:t> </a:t>
            </a:r>
            <a:r>
              <a:rPr lang="ru-RU" sz="1100" dirty="0"/>
              <a:t>- </a:t>
            </a:r>
            <a:r>
              <a:rPr lang="ru-RU" sz="1100" i="1" dirty="0"/>
              <a:t>продукт деятельности (в том числе работа, услуга), предназначенный для продажи, обмена или иного введения в </a:t>
            </a:r>
            <a:r>
              <a:rPr lang="ru-RU" sz="1100" i="1" dirty="0" smtClean="0"/>
              <a:t>оборот</a:t>
            </a:r>
            <a:endParaRPr lang="ru-RU" sz="1100" i="1" dirty="0"/>
          </a:p>
          <a:p>
            <a:pPr algn="ctr">
              <a:spcBef>
                <a:spcPts val="0"/>
              </a:spcBef>
              <a:spcAft>
                <a:spcPts val="0"/>
              </a:spcAft>
              <a:defRPr sz="1800"/>
            </a:pPr>
            <a:endParaRPr lang="ru-RU" sz="1100" dirty="0" smtClean="0"/>
          </a:p>
          <a:p>
            <a:pPr algn="ctr">
              <a:spcBef>
                <a:spcPts val="0"/>
              </a:spcBef>
              <a:spcAft>
                <a:spcPts val="0"/>
              </a:spcAft>
              <a:defRPr sz="1800"/>
            </a:pPr>
            <a:endParaRPr lang="ru-RU" sz="1800" dirty="0"/>
          </a:p>
          <a:p>
            <a:pPr algn="ctr">
              <a:spcBef>
                <a:spcPts val="0"/>
              </a:spcBef>
              <a:spcAft>
                <a:spcPts val="0"/>
              </a:spcAft>
              <a:defRPr sz="1800"/>
            </a:pPr>
            <a:endParaRPr lang="ru-RU" sz="1800" dirty="0"/>
          </a:p>
          <a:p>
            <a:pPr algn="ctr">
              <a:spcBef>
                <a:spcPts val="0"/>
              </a:spcBef>
              <a:spcAft>
                <a:spcPts val="0"/>
              </a:spcAft>
              <a:defRPr sz="1800"/>
            </a:pPr>
            <a:endParaRPr lang="ru-RU" sz="1800" dirty="0"/>
          </a:p>
          <a:p>
            <a:pPr algn="ctr">
              <a:spcBef>
                <a:spcPts val="0"/>
              </a:spcBef>
              <a:spcAft>
                <a:spcPts val="0"/>
              </a:spcAft>
              <a:defRPr sz="1800"/>
            </a:pPr>
            <a:endParaRPr lang="ru-RU" sz="1800" b="1" dirty="0">
              <a:solidFill>
                <a:srgbClr val="333399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615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14" y="2859782"/>
            <a:ext cx="1800200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4FBF8D-29D2-4673-BEE1-F0EA7BE7764D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67920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432048"/>
          </a:xfrm>
        </p:spPr>
        <p:txBody>
          <a:bodyPr/>
          <a:lstStyle/>
          <a:p>
            <a:r>
              <a:rPr lang="ru-RU" sz="1800" dirty="0" smtClean="0"/>
              <a:t>Реклама финансовых услуг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026" name="Picture 2" descr="https://sovetreklama.org/wp-content/uploads/2022/11/pr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3558"/>
            <a:ext cx="489654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2040" y="1986975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Не допускается реклама, в которой отсутствует часть существенной информации о рекламируемом товаре, об условиях его приобретения или использования, если при этом искажается смысл информации и вводятся в заблуждение потребители рекламы.</a:t>
            </a:r>
          </a:p>
        </p:txBody>
      </p:sp>
    </p:spTree>
    <p:extLst>
      <p:ext uri="{BB962C8B-B14F-4D97-AF65-F5344CB8AC3E}">
        <p14:creationId xmlns:p14="http://schemas.microsoft.com/office/powerpoint/2010/main" val="376938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11510"/>
            <a:ext cx="8229600" cy="137170"/>
          </a:xfrm>
        </p:spPr>
        <p:txBody>
          <a:bodyPr/>
          <a:lstStyle/>
          <a:p>
            <a:r>
              <a:rPr lang="ru-RU" sz="1800" dirty="0" smtClean="0"/>
              <a:t>Реклама финансовых услуг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9542"/>
            <a:ext cx="5112568" cy="194337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15766"/>
            <a:ext cx="5112568" cy="22193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92080" y="772140"/>
            <a:ext cx="366551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ea typeface="Times New Roman" panose="02020603050405020304" pitchFamily="18" charset="0"/>
              </a:rPr>
              <a:t>согласно пункту 1 части 2 статьи 28 Закона о </a:t>
            </a:r>
            <a:r>
              <a:rPr lang="ru-RU" sz="1200" dirty="0" smtClean="0">
                <a:ea typeface="Times New Roman" panose="02020603050405020304" pitchFamily="18" charset="0"/>
              </a:rPr>
              <a:t>рекламе реклама </a:t>
            </a:r>
            <a:r>
              <a:rPr lang="ru-RU" sz="1200" dirty="0">
                <a:ea typeface="Times New Roman" panose="02020603050405020304" pitchFamily="18" charset="0"/>
              </a:rPr>
              <a:t>банковских, страховых и иных финансовых услуг и финансовой деятельности </a:t>
            </a:r>
            <a:r>
              <a:rPr lang="ru-RU" sz="1200" dirty="0">
                <a:solidFill>
                  <a:srgbClr val="FF0000"/>
                </a:solidFill>
                <a:ea typeface="Times New Roman" panose="02020603050405020304" pitchFamily="18" charset="0"/>
              </a:rPr>
              <a:t>не должна содержать гарантии или обещания </a:t>
            </a:r>
            <a:r>
              <a:rPr lang="ru-RU" sz="1200" dirty="0">
                <a:ea typeface="Times New Roman" panose="02020603050405020304" pitchFamily="18" charset="0"/>
              </a:rPr>
              <a:t>в будущем эффективности деятельности (доходности вложений) в том числе, основанные на реальных показателях в прошлом, если такая эффективность деятельности (доходность вложений) не может быть определена на момент заключения соответствующего договора. 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22506" y="2929499"/>
            <a:ext cx="3665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200" dirty="0" smtClean="0">
                <a:ea typeface="Times New Roman" panose="02020603050405020304" pitchFamily="18" charset="0"/>
              </a:rPr>
              <a:t>соответствии </a:t>
            </a:r>
            <a:r>
              <a:rPr lang="ru-RU" sz="1200" dirty="0">
                <a:ea typeface="Times New Roman" panose="02020603050405020304" pitchFamily="18" charset="0"/>
              </a:rPr>
              <a:t>с пунктом 2 части 2 статьи 28 Закона о рекламе реклама банковских, страховых и иных финансовых услуг и финансовой деятельности </a:t>
            </a:r>
            <a:r>
              <a:rPr lang="ru-RU" sz="1200" dirty="0">
                <a:solidFill>
                  <a:srgbClr val="FF0000"/>
                </a:solidFill>
                <a:ea typeface="Times New Roman" panose="02020603050405020304" pitchFamily="18" charset="0"/>
              </a:rPr>
              <a:t>не должна умалчивать об иных условиях оказания соответствующих услуг</a:t>
            </a:r>
            <a:r>
              <a:rPr lang="ru-RU" sz="1200" dirty="0">
                <a:ea typeface="Times New Roman" panose="02020603050405020304" pitchFamily="18" charset="0"/>
              </a:rPr>
              <a:t>, влияющих на сумму доходов, которые получат воспользовавшиеся услугами лица, или на сумму расходов, которую понесут воспользовавшиеся услугами лица, </a:t>
            </a:r>
            <a:r>
              <a:rPr lang="ru-RU" sz="1200" dirty="0">
                <a:solidFill>
                  <a:srgbClr val="FF0000"/>
                </a:solidFill>
                <a:ea typeface="Times New Roman" panose="02020603050405020304" pitchFamily="18" charset="0"/>
              </a:rPr>
              <a:t>если в рекламе сообщается хотя бы одно из таких условий.</a:t>
            </a:r>
          </a:p>
        </p:txBody>
      </p:sp>
    </p:spTree>
    <p:extLst>
      <p:ext uri="{BB962C8B-B14F-4D97-AF65-F5344CB8AC3E}">
        <p14:creationId xmlns:p14="http://schemas.microsoft.com/office/powerpoint/2010/main" val="324332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229600" cy="432048"/>
          </a:xfrm>
        </p:spPr>
        <p:txBody>
          <a:bodyPr/>
          <a:lstStyle/>
          <a:p>
            <a:r>
              <a:rPr lang="ru-RU" sz="1800" dirty="0" smtClean="0"/>
              <a:t>Реклама медицинских услуг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886057"/>
            <a:ext cx="2720900" cy="3917939"/>
          </a:xfrm>
          <a:prstGeom prst="rect">
            <a:avLst/>
          </a:prstGeom>
        </p:spPr>
      </p:pic>
      <p:sp>
        <p:nvSpPr>
          <p:cNvPr id="7" name="AutoShape 2" descr="IMG_916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IMG_916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86059"/>
            <a:ext cx="3384376" cy="3917939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49" y="886058"/>
            <a:ext cx="2552947" cy="391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0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83518"/>
          </a:xfrm>
        </p:spPr>
        <p:txBody>
          <a:bodyPr/>
          <a:lstStyle/>
          <a:p>
            <a:r>
              <a:rPr lang="ru-RU" sz="1800" dirty="0" smtClean="0"/>
              <a:t>Некорректные сравнения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4098" name="Picture 2" descr="https://sovetreklama.org/wp-content/uploads/2022/12/jes4-rotat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43558"/>
            <a:ext cx="2232247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35305"/>
            <a:ext cx="71287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Roboto"/>
              </a:rPr>
              <a:t>Р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еклама 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признаётся недобросовестной, если она содержит некорректные сравнения рекламируемого товара с находящимися в обороте товарами конкурентов. Такие утверждения должны быть </a:t>
            </a:r>
            <a:r>
              <a:rPr lang="ru-RU" dirty="0" smtClean="0">
                <a:solidFill>
                  <a:srgbClr val="333333"/>
                </a:solidFill>
                <a:latin typeface="Roboto"/>
              </a:rPr>
              <a:t>доказаны.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264220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29247"/>
            <a:ext cx="6408712" cy="275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8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360040"/>
          </a:xfrm>
        </p:spPr>
        <p:txBody>
          <a:bodyPr/>
          <a:lstStyle/>
          <a:p>
            <a:r>
              <a:rPr lang="ru-RU" sz="1800" dirty="0" smtClean="0"/>
              <a:t>Некорректные сравнения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1550"/>
            <a:ext cx="8784976" cy="424847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63ACF-489A-4BAD-B362-0ACED2251F5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16120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52507</TotalTime>
  <Words>1356</Words>
  <Application>Microsoft Office PowerPoint</Application>
  <PresentationFormat>Экран (16:9)</PresentationFormat>
  <Paragraphs>154</Paragraphs>
  <Slides>35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7" baseType="lpstr">
      <vt:lpstr>Microsoft YaHei</vt:lpstr>
      <vt:lpstr>MS PGothic</vt:lpstr>
      <vt:lpstr>MS PGothic</vt:lpstr>
      <vt:lpstr>-apple-system</vt:lpstr>
      <vt:lpstr>Arial</vt:lpstr>
      <vt:lpstr>Calibri</vt:lpstr>
      <vt:lpstr>Mangal</vt:lpstr>
      <vt:lpstr>Roboto</vt:lpstr>
      <vt:lpstr>StarSymbol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Дела о нарушении Закона о рекламе</vt:lpstr>
      <vt:lpstr>Реклама</vt:lpstr>
      <vt:lpstr>Реклама финансовых услуг</vt:lpstr>
      <vt:lpstr>Реклама финансовых услуг </vt:lpstr>
      <vt:lpstr>Реклама медицинских услуг</vt:lpstr>
      <vt:lpstr>Некорректные сравнения</vt:lpstr>
      <vt:lpstr>Некорректные сравнения</vt:lpstr>
      <vt:lpstr>Некорректные сравнения </vt:lpstr>
      <vt:lpstr>Некорректные сравнения</vt:lpstr>
      <vt:lpstr>Некорректные сравнения</vt:lpstr>
      <vt:lpstr>Презентация PowerPoint</vt:lpstr>
      <vt:lpstr>Недостоверная реклама</vt:lpstr>
      <vt:lpstr>Звуковая реклама </vt:lpstr>
      <vt:lpstr>Продолжительность рекламы на радио </vt:lpstr>
      <vt:lpstr>Реклама на платежных документах</vt:lpstr>
      <vt:lpstr>Презентация PowerPoint</vt:lpstr>
      <vt:lpstr>Недостоверная реклама</vt:lpstr>
      <vt:lpstr>СПАМ звонки и смс</vt:lpstr>
      <vt:lpstr>СРО АМИ «Рекламный совет»</vt:lpstr>
      <vt:lpstr>Неэтичная реклама</vt:lpstr>
      <vt:lpstr>Неэтичность рекламы</vt:lpstr>
      <vt:lpstr>Неэтичность рекламы</vt:lpstr>
      <vt:lpstr>Этичность рекламы</vt:lpstr>
      <vt:lpstr>Вопрос этичности рекламы</vt:lpstr>
      <vt:lpstr>Вопрос этичности рекламы</vt:lpstr>
      <vt:lpstr>Бранные слова в рекламе</vt:lpstr>
      <vt:lpstr>Бранные слова в рекламе</vt:lpstr>
      <vt:lpstr>Бранные слова в рекламе</vt:lpstr>
      <vt:lpstr>Реклама алкоголя</vt:lpstr>
      <vt:lpstr>Реклама алкоголя</vt:lpstr>
      <vt:lpstr>Реклама алкоголя</vt:lpstr>
      <vt:lpstr>Вывеска или реклама?</vt:lpstr>
      <vt:lpstr>Презентация PowerPoint</vt:lpstr>
    </vt:vector>
  </TitlesOfParts>
  <Company>ФАС России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Самолысов П.В.</dc:creator>
  <cp:lastModifiedBy>Наталия Сергеевна Иванова</cp:lastModifiedBy>
  <cp:revision>1292</cp:revision>
  <cp:lastPrinted>2022-11-30T16:40:08Z</cp:lastPrinted>
  <dcterms:created xsi:type="dcterms:W3CDTF">2012-02-14T15:20:51Z</dcterms:created>
  <dcterms:modified xsi:type="dcterms:W3CDTF">2023-06-20T14:24:52Z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>Итоги работы ФАС России в 2009 году и задачи на 2010 год</vt:lpwstr>
  </property>
  <property fmtid="{D5CDD505-2E9C-101B-9397-08002B2CF9AE}" pid="3" name="Owner">
    <vt:lpwstr/>
  </property>
  <property fmtid="{D5CDD505-2E9C-101B-9397-08002B2CF9AE}" pid="4" name="Status">
    <vt:lpwstr/>
  </property>
</Properties>
</file>