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4"/>
  </p:notesMasterIdLst>
  <p:sldIdLst>
    <p:sldId id="778" r:id="rId2"/>
    <p:sldId id="693" r:id="rId3"/>
    <p:sldId id="780" r:id="rId4"/>
    <p:sldId id="791" r:id="rId5"/>
    <p:sldId id="792" r:id="rId6"/>
    <p:sldId id="810" r:id="rId7"/>
    <p:sldId id="852" r:id="rId8"/>
    <p:sldId id="851" r:id="rId9"/>
    <p:sldId id="842" r:id="rId10"/>
    <p:sldId id="840" r:id="rId11"/>
    <p:sldId id="827" r:id="rId12"/>
    <p:sldId id="818" r:id="rId13"/>
    <p:sldId id="819" r:id="rId14"/>
    <p:sldId id="820" r:id="rId15"/>
    <p:sldId id="821" r:id="rId16"/>
    <p:sldId id="822" r:id="rId17"/>
    <p:sldId id="853" r:id="rId18"/>
    <p:sldId id="825" r:id="rId19"/>
    <p:sldId id="828" r:id="rId20"/>
    <p:sldId id="845" r:id="rId21"/>
    <p:sldId id="844" r:id="rId22"/>
    <p:sldId id="838" r:id="rId23"/>
    <p:sldId id="830" r:id="rId24"/>
    <p:sldId id="831" r:id="rId25"/>
    <p:sldId id="835" r:id="rId26"/>
    <p:sldId id="848" r:id="rId27"/>
    <p:sldId id="815" r:id="rId28"/>
    <p:sldId id="806" r:id="rId29"/>
    <p:sldId id="808" r:id="rId30"/>
    <p:sldId id="816" r:id="rId31"/>
    <p:sldId id="850" r:id="rId32"/>
    <p:sldId id="644" r:id="rId33"/>
  </p:sldIdLst>
  <p:sldSz cx="9144000" cy="5143500" type="screen16x9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28842"/>
    <a:srgbClr val="0066FF"/>
    <a:srgbClr val="660066"/>
    <a:srgbClr val="FF5050"/>
    <a:srgbClr val="FFFF00"/>
    <a:srgbClr val="8A0000"/>
    <a:srgbClr val="F2340E"/>
    <a:srgbClr val="99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97" autoAdjust="0"/>
  </p:normalViewPr>
  <p:slideViewPr>
    <p:cSldViewPr>
      <p:cViewPr>
        <p:scale>
          <a:sx n="96" d="100"/>
          <a:sy n="96" d="100"/>
        </p:scale>
        <p:origin x="-1110" y="-2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9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055884307314016E-2"/>
          <c:y val="5.4599314676729439E-2"/>
          <c:w val="0.96009079985807744"/>
          <c:h val="0.77603607853927503"/>
        </c:manualLayout>
      </c:layout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4303360"/>
        <c:axId val="74304896"/>
        <c:axId val="72946560"/>
      </c:bar3DChart>
      <c:catAx>
        <c:axId val="7430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4304896"/>
        <c:crosses val="autoZero"/>
        <c:auto val="1"/>
        <c:lblAlgn val="ctr"/>
        <c:lblOffset val="100"/>
        <c:noMultiLvlLbl val="0"/>
      </c:catAx>
      <c:valAx>
        <c:axId val="74304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4303360"/>
        <c:crosses val="autoZero"/>
        <c:crossBetween val="between"/>
      </c:valAx>
      <c:serAx>
        <c:axId val="72946560"/>
        <c:scaling>
          <c:orientation val="minMax"/>
        </c:scaling>
        <c:delete val="1"/>
        <c:axPos val="b"/>
        <c:majorTickMark val="out"/>
        <c:minorTickMark val="none"/>
        <c:tickLblPos val="none"/>
        <c:crossAx val="74304896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112347675937"/>
          <c:y val="0.18594904253030223"/>
          <c:w val="0.83479602164222422"/>
          <c:h val="0.687505315594435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577060931899633E-2"/>
                  <c:y val="-1.3852812593624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115759050606007E-4"/>
                  <c:y val="-1.3658523235579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73835125448059E-3"/>
                  <c:y val="-2.539682308831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Рассмотрено жалоб </c:v>
                </c:pt>
                <c:pt idx="1">
                  <c:v>обоснованы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361</c:v>
                </c:pt>
                <c:pt idx="1">
                  <c:v>50</c:v>
                </c:pt>
                <c:pt idx="2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2.5072024490300882E-2"/>
                  <c:y val="8.9886643741247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06183906260899E-3"/>
                  <c:y val="-1.3217583243053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67701704766053E-2"/>
                  <c:y val="-2.151876814247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Рассмотрено жалоб </c:v>
                </c:pt>
                <c:pt idx="1">
                  <c:v>обоснованы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343</c:v>
                </c:pt>
                <c:pt idx="1">
                  <c:v>70</c:v>
                </c:pt>
                <c:pt idx="2">
                  <c:v>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кв. 2018</c:v>
                </c:pt>
              </c:strCache>
            </c:strRef>
          </c:tx>
          <c:spPr>
            <a:solidFill>
              <a:srgbClr val="F2C10E"/>
            </a:solidFill>
          </c:spPr>
          <c:invertIfNegative val="0"/>
          <c:dLbls>
            <c:dLbl>
              <c:idx val="0"/>
              <c:layout>
                <c:manualLayout>
                  <c:x val="2.4199439071032136E-3"/>
                  <c:y val="-3.463207344187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16544114259993E-2"/>
                  <c:y val="-1.616166572926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8987353433946E-2"/>
                  <c:y val="-2.3775371153984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Рассмотрено жалоб </c:v>
                </c:pt>
                <c:pt idx="1">
                  <c:v>обоснованы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50</c:v>
                </c:pt>
                <c:pt idx="1">
                  <c:v>21</c:v>
                </c:pt>
                <c:pt idx="2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 кв.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700278095473743E-2"/>
                  <c:y val="5.9924429160831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371746394827135E-2"/>
                  <c:y val="-5.9924429160831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43214694180528E-2"/>
                  <c:y val="-8.9886643741247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Рассмотрено жалоб </c:v>
                </c:pt>
                <c:pt idx="1">
                  <c:v>обоснованы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76</c:v>
                </c:pt>
                <c:pt idx="1">
                  <c:v>29</c:v>
                </c:pt>
                <c:pt idx="2">
                  <c:v>26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3 кв.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729087891594095E-2"/>
                  <c:y val="-2.3592294945209255E-7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63</a:t>
                    </a:r>
                    <a:endParaRPr lang="en-US" sz="14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729087891594095E-2"/>
                  <c:y val="-8.9886643741247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43214694180526E-2"/>
                  <c:y val="-1.4981107290207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Рассмотрено жалоб </c:v>
                </c:pt>
                <c:pt idx="1">
                  <c:v>обоснованы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63</c:v>
                </c:pt>
                <c:pt idx="1">
                  <c:v>24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0954880"/>
        <c:axId val="80956416"/>
        <c:axId val="0"/>
      </c:bar3DChart>
      <c:catAx>
        <c:axId val="8095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ru-RU"/>
          </a:p>
        </c:txPr>
        <c:crossAx val="80956416"/>
        <c:crosses val="autoZero"/>
        <c:auto val="1"/>
        <c:lblAlgn val="ctr"/>
        <c:lblOffset val="100"/>
        <c:noMultiLvlLbl val="0"/>
      </c:catAx>
      <c:valAx>
        <c:axId val="80956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0954880"/>
        <c:crosses val="autoZero"/>
        <c:crossBetween val="between"/>
      </c:valAx>
      <c:spPr>
        <a:noFill/>
        <a:ln w="25394">
          <a:noFill/>
        </a:ln>
      </c:spPr>
    </c:plotArea>
    <c:legend>
      <c:legendPos val="t"/>
      <c:layout>
        <c:manualLayout>
          <c:xMode val="edge"/>
          <c:yMode val="edge"/>
          <c:x val="0.28752242333948869"/>
          <c:y val="1.285867606261264E-2"/>
          <c:w val="0.71247757666051159"/>
          <c:h val="7.762879505656489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97989054734634"/>
          <c:y val="0.19988481440867037"/>
          <c:w val="0.84823871863439015"/>
          <c:h val="0.61569363753075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8.6720862273955823E-3"/>
                  <c:y val="-6.156805597166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поступило жалоб</c:v>
                </c:pt>
                <c:pt idx="1">
                  <c:v>признано обоснованными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</c:v>
                </c:pt>
                <c:pt idx="1">
                  <c:v>10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квартал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поступило жалоб</c:v>
                </c:pt>
                <c:pt idx="1">
                  <c:v>признано обоснованными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квартал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поступило жалоб</c:v>
                </c:pt>
                <c:pt idx="1">
                  <c:v>признано обоснованными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110</c:v>
                </c:pt>
                <c:pt idx="1">
                  <c:v>38</c:v>
                </c:pt>
                <c:pt idx="2">
                  <c:v>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квартал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поступило жалоб</c:v>
                </c:pt>
                <c:pt idx="1">
                  <c:v>признано обоснованными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98</c:v>
                </c:pt>
                <c:pt idx="1">
                  <c:v>31</c:v>
                </c:pt>
                <c:pt idx="2">
                  <c:v>29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 квартал 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поступило жалоб</c:v>
                </c:pt>
                <c:pt idx="1">
                  <c:v>признано обоснованными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50</c:v>
                </c:pt>
                <c:pt idx="1">
                  <c:v>21</c:v>
                </c:pt>
                <c:pt idx="2">
                  <c:v>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 квартал 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0081293410933E-2"/>
                  <c:y val="-9.2352083957497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17433931961343E-2"/>
                  <c:y val="-3.0784027985832564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поступило жалоб</c:v>
                </c:pt>
                <c:pt idx="1">
                  <c:v>признано обоснованными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120</c:v>
                </c:pt>
                <c:pt idx="1">
                  <c:v>29</c:v>
                </c:pt>
                <c:pt idx="2">
                  <c:v>26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3 квартал 2018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457091097762067E-2"/>
                  <c:y val="1.231361119433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234867863922902E-2"/>
                  <c:y val="9.235208395749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поступило жалоб</c:v>
                </c:pt>
                <c:pt idx="1">
                  <c:v>признано обоснованными</c:v>
                </c:pt>
                <c:pt idx="2">
                  <c:v>выдано предписаний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85</c:v>
                </c:pt>
                <c:pt idx="1">
                  <c:v>24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81781120"/>
        <c:axId val="81782656"/>
        <c:axId val="0"/>
      </c:bar3DChart>
      <c:catAx>
        <c:axId val="8178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1782656"/>
        <c:crosses val="autoZero"/>
        <c:auto val="1"/>
        <c:lblAlgn val="ctr"/>
        <c:lblOffset val="100"/>
        <c:noMultiLvlLbl val="0"/>
      </c:catAx>
      <c:valAx>
        <c:axId val="81782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1781120"/>
        <c:crosses val="autoZero"/>
        <c:crossBetween val="between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1.0792764111401934E-2"/>
          <c:y val="1.347192327602648E-2"/>
          <c:w val="0.98920723588859805"/>
          <c:h val="0.179525664183583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782998899331143E-3"/>
          <c:y val="0.11061089085583473"/>
          <c:w val="0.97624011514689712"/>
          <c:h val="0.743524688790444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204301075268821E-2"/>
                  <c:y val="2.3088020989374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347670250896257E-3"/>
                  <c:y val="-3.4632031484061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73835125448085E-3"/>
                  <c:y val="-2.539682308831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кол-во проверок</c:v>
                </c:pt>
                <c:pt idx="1">
                  <c:v>кол-во закупок с нарушениями</c:v>
                </c:pt>
                <c:pt idx="2">
                  <c:v>кол-во  нарушений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кв. 2017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1.2903225806451618E-2"/>
                  <c:y val="-9.8508889554664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347670250896257E-3"/>
                  <c:y val="-4.6176041978748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73835125448085E-3"/>
                  <c:y val="-4.848484407768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кол-во проверок</c:v>
                </c:pt>
                <c:pt idx="1">
                  <c:v>кол-во закупок с нарушениями</c:v>
                </c:pt>
                <c:pt idx="2">
                  <c:v>кол-во  нарушений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</c:v>
                </c:pt>
                <c:pt idx="1">
                  <c:v>29</c:v>
                </c:pt>
                <c:pt idx="2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кв. 2017</c:v>
                </c:pt>
              </c:strCache>
            </c:strRef>
          </c:tx>
          <c:spPr>
            <a:solidFill>
              <a:srgbClr val="F2C10E"/>
            </a:solidFill>
          </c:spPr>
          <c:invertIfNegative val="0"/>
          <c:dLbls>
            <c:dLbl>
              <c:idx val="0"/>
              <c:layout>
                <c:manualLayout>
                  <c:x val="3.2974910394265235E-2"/>
                  <c:y val="-3.1553871079399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021505376344728E-3"/>
                  <c:y val="-1.6161614692562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684587813620124E-3"/>
                  <c:y val="-2.0779218890436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кол-во проверок</c:v>
                </c:pt>
                <c:pt idx="1">
                  <c:v>кол-во закупок с нарушениями</c:v>
                </c:pt>
                <c:pt idx="2">
                  <c:v>кол-во  нарушений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кв. 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240256258290296E-2"/>
                  <c:y val="8.0038472763164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кол-во проверок</c:v>
                </c:pt>
                <c:pt idx="1">
                  <c:v>кол-во закупок с нарушениями</c:v>
                </c:pt>
                <c:pt idx="2">
                  <c:v>кол-во  нарушений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14</c:v>
                </c:pt>
                <c:pt idx="1">
                  <c:v>94</c:v>
                </c:pt>
                <c:pt idx="2">
                  <c:v>110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 кв.  2018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9534050179211E-2"/>
                  <c:y val="1.8470416791499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кол-во проверок</c:v>
                </c:pt>
                <c:pt idx="1">
                  <c:v>кол-во закупок с нарушениями</c:v>
                </c:pt>
                <c:pt idx="2">
                  <c:v>кол-во  нарушений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 кв.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9534050179211E-2"/>
                  <c:y val="1.231361119433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010752688171505E-3"/>
                  <c:y val="3.0784027985832564E-3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03584229390681E-2"/>
                  <c:y val="6.1568055971665111E-3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кол-во проверок</c:v>
                </c:pt>
                <c:pt idx="1">
                  <c:v>кол-во закупок с нарушениями</c:v>
                </c:pt>
                <c:pt idx="2">
                  <c:v>кол-во  нарушений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3 кв.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63799283154122E-2"/>
                  <c:y val="9.235208395749768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36917562724014E-2"/>
                  <c:y val="-3.078402798583256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347670250895008E-3"/>
                  <c:y val="-3.078402798583256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кол-во проверок</c:v>
                </c:pt>
                <c:pt idx="1">
                  <c:v>кол-во закупок с нарушениями</c:v>
                </c:pt>
                <c:pt idx="2">
                  <c:v>кол-во  нарушений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7</c:v>
                </c:pt>
                <c:pt idx="1">
                  <c:v>13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292160"/>
        <c:axId val="83293696"/>
        <c:axId val="0"/>
      </c:bar3DChart>
      <c:catAx>
        <c:axId val="8329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3293696"/>
        <c:crosses val="autoZero"/>
        <c:auto val="1"/>
        <c:lblAlgn val="ctr"/>
        <c:lblOffset val="100"/>
        <c:noMultiLvlLbl val="0"/>
      </c:catAx>
      <c:valAx>
        <c:axId val="83293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3292160"/>
        <c:crosses val="autoZero"/>
        <c:crossBetween val="between"/>
      </c:valAx>
      <c:spPr>
        <a:noFill/>
        <a:ln w="25394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7.7976575508706569E-2"/>
          <c:y val="6.1568055971665094E-3"/>
          <c:w val="0.63423136624051024"/>
          <c:h val="0.15489844179491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112347675937"/>
          <c:y val="0.18594904253030223"/>
          <c:w val="0.83479602164222422"/>
          <c:h val="0.687505315594435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577060931899633E-2"/>
                  <c:y val="-1.3852812593624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370307879196275E-3"/>
                  <c:y val="-4.6698588614547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73835125448059E-3"/>
                  <c:y val="-2.539682308831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 обращений</c:v>
                </c:pt>
                <c:pt idx="1">
                  <c:v>включено в РНП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2018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1"/>
              <c:layout>
                <c:manualLayout>
                  <c:x val="1.743499370238125E-2"/>
                  <c:y val="-2.5202469075219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73835125448059E-3"/>
                  <c:y val="-4.848484407768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 обращений</c:v>
                </c:pt>
                <c:pt idx="1">
                  <c:v>включено в РНП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кв.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3429365987067837E-3"/>
                  <c:y val="2.9962214580415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043214694180526E-2"/>
                  <c:y val="-2.9962214580415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 обращений</c:v>
                </c:pt>
                <c:pt idx="1">
                  <c:v>включено в РНП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18</c:v>
                </c:pt>
                <c:pt idx="1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 кв.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0288097961203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371746394827135E-2"/>
                  <c:y val="-1.198488583216630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 обращений</c:v>
                </c:pt>
                <c:pt idx="1">
                  <c:v>включено в РНП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26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532416"/>
        <c:axId val="83550592"/>
        <c:axId val="0"/>
      </c:bar3DChart>
      <c:catAx>
        <c:axId val="8353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ru-RU"/>
          </a:p>
        </c:txPr>
        <c:crossAx val="83550592"/>
        <c:crosses val="autoZero"/>
        <c:auto val="1"/>
        <c:lblAlgn val="ctr"/>
        <c:lblOffset val="100"/>
        <c:noMultiLvlLbl val="0"/>
      </c:catAx>
      <c:valAx>
        <c:axId val="83550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3532416"/>
        <c:crosses val="autoZero"/>
        <c:crossBetween val="between"/>
      </c:valAx>
      <c:spPr>
        <a:noFill/>
        <a:ln w="25394">
          <a:noFill/>
        </a:ln>
      </c:spPr>
    </c:plotArea>
    <c:legend>
      <c:legendPos val="t"/>
      <c:layout>
        <c:manualLayout>
          <c:xMode val="edge"/>
          <c:yMode val="edge"/>
          <c:x val="0.28752242333948869"/>
          <c:y val="1.285867606261264E-2"/>
          <c:w val="0.71247757666051159"/>
          <c:h val="7.762879505656489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480756398630712E-2"/>
          <c:y val="0.15299060649184476"/>
          <c:w val="0.943441461100195"/>
          <c:h val="0.687505315594435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       (29)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8955305990568714E-3"/>
                  <c:y val="-1.3852923745927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680245482100198E-2"/>
                  <c:y val="-2.8639630525787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73835125448059E-3"/>
                  <c:y val="-2.539682308831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уклонение</c:v>
                </c:pt>
                <c:pt idx="1">
                  <c:v>однорсторонний отказ</c:v>
                </c:pt>
                <c:pt idx="2">
                  <c:v>решение суда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21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2018    (18)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1.671468299353392E-2"/>
                  <c:y val="-8.9886643741247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463671886824515E-2"/>
                  <c:y val="-3.1195147914252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73835125448059E-3"/>
                  <c:y val="-4.848484407768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уклонение</c:v>
                </c:pt>
                <c:pt idx="1">
                  <c:v>однорсторонний отказ</c:v>
                </c:pt>
                <c:pt idx="2">
                  <c:v>решение суда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кв.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028809796120352E-2"/>
                  <c:y val="-5.9924429160831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700278095473743E-2"/>
                  <c:y val="-2.9962214580415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371746394827135E-2"/>
                  <c:y val="-2.9962214580415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уклонение</c:v>
                </c:pt>
                <c:pt idx="1">
                  <c:v>однорсторонний отказ</c:v>
                </c:pt>
                <c:pt idx="2">
                  <c:v>решение суда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 кв.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700278095473743E-2"/>
                  <c:y val="-5.9924429160830954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028809796120352E-2"/>
                  <c:y val="-2.9962214580415755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1468299353392E-2"/>
                  <c:y val="2.9962214580415755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уклонение</c:v>
                </c:pt>
                <c:pt idx="1">
                  <c:v>однорсторонний отказ</c:v>
                </c:pt>
                <c:pt idx="2">
                  <c:v>решение суда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</c:v>
                </c:pt>
                <c:pt idx="1">
                  <c:v>16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878272"/>
        <c:axId val="83879808"/>
        <c:axId val="0"/>
      </c:bar3DChart>
      <c:catAx>
        <c:axId val="8387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ru-RU"/>
          </a:p>
        </c:txPr>
        <c:crossAx val="83879808"/>
        <c:crosses val="autoZero"/>
        <c:auto val="1"/>
        <c:lblAlgn val="ctr"/>
        <c:lblOffset val="100"/>
        <c:noMultiLvlLbl val="0"/>
      </c:catAx>
      <c:valAx>
        <c:axId val="8387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3878272"/>
        <c:crosses val="autoZero"/>
        <c:crossBetween val="between"/>
      </c:valAx>
      <c:spPr>
        <a:noFill/>
        <a:ln w="25394">
          <a:noFill/>
        </a:ln>
      </c:spPr>
    </c:plotArea>
    <c:legend>
      <c:legendPos val="t"/>
      <c:layout>
        <c:manualLayout>
          <c:xMode val="edge"/>
          <c:yMode val="edge"/>
          <c:x val="0.26412186714854102"/>
          <c:y val="8.7385860477055106E-4"/>
          <c:w val="0.73587813285145909"/>
          <c:h val="7.762879505656489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825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9" tIns="46294" rIns="92589" bIns="46294" numCol="1" anchor="t" anchorCtr="0" compatLnSpc="1">
            <a:prstTxWarp prst="textNoShape">
              <a:avLst/>
            </a:prstTxWarp>
          </a:bodyPr>
          <a:lstStyle>
            <a:lvl1pPr defTabSz="9260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1" y="0"/>
            <a:ext cx="2917825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9" tIns="46294" rIns="92589" bIns="46294" numCol="1" anchor="t" anchorCtr="0" compatLnSpc="1">
            <a:prstTxWarp prst="textNoShape">
              <a:avLst/>
            </a:prstTxWarp>
          </a:bodyPr>
          <a:lstStyle>
            <a:lvl1pPr algn="r" defTabSz="9260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550" y="741363"/>
            <a:ext cx="6570663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81"/>
            <a:ext cx="5389563" cy="444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9" tIns="46294" rIns="92589" bIns="46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173"/>
            <a:ext cx="2917825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9" tIns="46294" rIns="92589" bIns="46294" numCol="1" anchor="b" anchorCtr="0" compatLnSpc="1">
            <a:prstTxWarp prst="textNoShape">
              <a:avLst/>
            </a:prstTxWarp>
          </a:bodyPr>
          <a:lstStyle>
            <a:lvl1pPr defTabSz="9260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1" y="9371173"/>
            <a:ext cx="2917825" cy="493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9" tIns="46294" rIns="92589" bIns="46294" numCol="1" anchor="b" anchorCtr="0" compatLnSpc="1">
            <a:prstTxWarp prst="textNoShape">
              <a:avLst/>
            </a:prstTxWarp>
          </a:bodyPr>
          <a:lstStyle>
            <a:lvl1pPr algn="r" defTabSz="92372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03D825-286A-43BA-8325-B9AC7C78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6461"/>
            <a:fld id="{CEC6671E-3558-4958-B526-712932F89030}" type="slidenum">
              <a:rPr lang="ru-RU" smtClean="0">
                <a:latin typeface="Arial" pitchFamily="34" charset="0"/>
                <a:ea typeface="MS PGothic" pitchFamily="34" charset="-128"/>
              </a:rPr>
              <a:pPr defTabSz="926461"/>
              <a:t>1</a:t>
            </a:fld>
            <a:endParaRPr lang="ru-RU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/>
          </p:cNvSpPr>
          <p:nvPr/>
        </p:nvSpPr>
        <p:spPr bwMode="auto">
          <a:xfrm>
            <a:off x="3816351" y="9372760"/>
            <a:ext cx="2917825" cy="491966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2891" tIns="46446" rIns="92891" bIns="46446" anchor="b"/>
          <a:lstStyle/>
          <a:p>
            <a:pPr algn="r"/>
            <a:fld id="{5CF2E30F-47B1-44FC-B97B-B4D21B09AA5A}" type="slidenum">
              <a:rPr lang="ru-RU" sz="1800"/>
              <a:pPr algn="r"/>
              <a:t>2</a:t>
            </a:fld>
            <a:endParaRPr lang="ru-RU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2772" name="Rectangle 3"/>
          <p:cNvSpPr>
            <a:spLocks noGrp="1"/>
          </p:cNvSpPr>
          <p:nvPr>
            <p:ph type="body" sz="quarter" idx="1"/>
          </p:nvPr>
        </p:nvSpPr>
        <p:spPr>
          <a:xfrm>
            <a:off x="0" y="0"/>
            <a:ext cx="0" cy="0"/>
          </a:xfrm>
          <a:noFill/>
          <a:ln/>
        </p:spPr>
        <p:txBody>
          <a:bodyPr lIns="90011" tIns="45006" rIns="90011" bIns="45006"/>
          <a:lstStyle/>
          <a:p>
            <a:endParaRPr lang="ru-RU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6461"/>
            <a:fld id="{98E39863-AC2B-4B6A-86B6-A060DF3787DB}" type="slidenum">
              <a:rPr lang="ru-RU" smtClean="0">
                <a:latin typeface="Arial" pitchFamily="34" charset="0"/>
                <a:ea typeface="MS PGothic" pitchFamily="34" charset="-128"/>
              </a:rPr>
              <a:pPr defTabSz="926461"/>
              <a:t>4</a:t>
            </a:fld>
            <a:endParaRPr lang="ru-RU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6461"/>
            <a:fld id="{E63BB779-F2B7-44FF-9DF0-3DD13509E9E8}" type="slidenum">
              <a:rPr lang="ru-RU" smtClean="0">
                <a:latin typeface="Arial" pitchFamily="34" charset="0"/>
                <a:ea typeface="MS PGothic" pitchFamily="34" charset="-128"/>
              </a:rPr>
              <a:pPr defTabSz="926461"/>
              <a:t>5</a:t>
            </a:fld>
            <a:endParaRPr lang="ru-RU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493514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22C39A3-C713-4A8D-B05F-6EA33336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ender-rus.ru/uslugi-i-ceny/konsalting/poluchenie-ec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44-fz-zakupki.ru/statya-14-federalnogo-zakona-44-f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44-fz-zakupki.ru/statya-94-federalnogo-zakona-44-f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44-fz-zakupki.ru/statya-103-federalnogo-zakona-44-f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://www.kaliningrad.fas.gov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3759DC8396ABD5CE1AAE9B9905E901D803B2792A3C8665A5250164A5AEE374B0E7DB9A5FBEE95DEd1l2P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3A013264417F85D5B8AE952BB54D4316AB6622A3C6142E378C17BFE2B79952919A90716D8F79D7401Z0J" TargetMode="External"/><Relationship Id="rId2" Type="http://schemas.openxmlformats.org/officeDocument/2006/relationships/hyperlink" Target="consultantplus://offline/ref=36D18E53F5A7AD3C03F851BC3087A4CBB0B56E06684883B7B2C61CC343FB958219A755D4C90DFC0DY1Z8J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79094FCD787CAF6A68045C52C9B10D4AEA3B9EE803EC9FF73FC43FB1CFS7aBJ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44-fz-zakupki.ru/statya-66-federalnogo-zakona-44-f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6"/>
          <p:cNvSpPr>
            <a:spLocks noChangeArrowheads="1"/>
          </p:cNvSpPr>
          <p:nvPr/>
        </p:nvSpPr>
        <p:spPr bwMode="auto">
          <a:xfrm>
            <a:off x="683568" y="1562572"/>
            <a:ext cx="8246150" cy="341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 dirty="0">
                <a:solidFill>
                  <a:srgbClr val="008080"/>
                </a:solidFill>
                <a:latin typeface="Calibri" pitchFamily="34" charset="0"/>
              </a:rPr>
              <a:t>УПРАВЛЕНИЕ ФЕДЕРАЛЬНОЙ АНТИМОНОПОЛЬНОЙ СЛУЖБЫ ПО КАЛИНИНГРАДСКОЙ </a:t>
            </a:r>
            <a:r>
              <a:rPr lang="ru-RU" sz="1800" b="1" dirty="0" smtClean="0">
                <a:solidFill>
                  <a:srgbClr val="008080"/>
                </a:solidFill>
                <a:latin typeface="Calibri" pitchFamily="34" charset="0"/>
              </a:rPr>
              <a:t>ОБЛАСТИ</a:t>
            </a:r>
          </a:p>
          <a:p>
            <a:pPr algn="ctr"/>
            <a:endParaRPr lang="ru-RU" sz="1800" b="1" dirty="0" smtClean="0">
              <a:solidFill>
                <a:srgbClr val="008080"/>
              </a:solidFill>
              <a:latin typeface="Calibri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008080"/>
                </a:solidFill>
                <a:latin typeface="Calibri" pitchFamily="34" charset="0"/>
              </a:rPr>
              <a:t>Результаты работы по контролю в сфере государственных/муниципальных закупок во </a:t>
            </a:r>
            <a:r>
              <a:rPr lang="en-US" sz="1800" b="1" dirty="0" smtClean="0">
                <a:solidFill>
                  <a:srgbClr val="008080"/>
                </a:solidFill>
                <a:latin typeface="Calibri" pitchFamily="34" charset="0"/>
              </a:rPr>
              <a:t>III</a:t>
            </a:r>
            <a:r>
              <a:rPr lang="ru-RU" sz="1800" b="1" dirty="0" smtClean="0">
                <a:solidFill>
                  <a:srgbClr val="008080"/>
                </a:solidFill>
                <a:latin typeface="Calibri" pitchFamily="34" charset="0"/>
              </a:rPr>
              <a:t> квартале 2018 года</a:t>
            </a:r>
          </a:p>
          <a:p>
            <a:pPr algn="ctr"/>
            <a:endParaRPr lang="ru-RU" sz="1800" b="1" dirty="0" smtClean="0">
              <a:solidFill>
                <a:srgbClr val="008080"/>
              </a:solidFill>
              <a:latin typeface="Calibri" pitchFamily="34" charset="0"/>
            </a:endParaRPr>
          </a:p>
          <a:p>
            <a:pPr algn="r"/>
            <a:endParaRPr lang="ru-RU" sz="1200" b="1" dirty="0" smtClean="0">
              <a:solidFill>
                <a:srgbClr val="008080"/>
              </a:solidFill>
              <a:latin typeface="Calibri" pitchFamily="34" charset="0"/>
            </a:endParaRPr>
          </a:p>
          <a:p>
            <a:pPr algn="r"/>
            <a:r>
              <a:rPr lang="ru-RU" sz="1200" b="1" dirty="0" smtClean="0">
                <a:solidFill>
                  <a:srgbClr val="008080"/>
                </a:solidFill>
                <a:latin typeface="Calibri" pitchFamily="34" charset="0"/>
              </a:rPr>
              <a:t>Заместитель руководителя Калининградского </a:t>
            </a:r>
          </a:p>
          <a:p>
            <a:pPr algn="r"/>
            <a:r>
              <a:rPr lang="ru-RU" sz="1200" b="1" dirty="0" smtClean="0">
                <a:solidFill>
                  <a:srgbClr val="008080"/>
                </a:solidFill>
                <a:latin typeface="Calibri" pitchFamily="34" charset="0"/>
              </a:rPr>
              <a:t>УФАС России Шестакова И.С.</a:t>
            </a:r>
          </a:p>
          <a:p>
            <a:pPr algn="r"/>
            <a:r>
              <a:rPr lang="ru-RU" sz="1200" b="1" dirty="0" smtClean="0">
                <a:solidFill>
                  <a:srgbClr val="008080"/>
                </a:solidFill>
                <a:latin typeface="Calibri" pitchFamily="34" charset="0"/>
              </a:rPr>
              <a:t>27 сентября 2018 года</a:t>
            </a:r>
            <a:endParaRPr lang="en-US" sz="12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0" y="1821656"/>
            <a:ext cx="9144000" cy="197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/>
          </a:p>
          <a:p>
            <a:pPr algn="ctr">
              <a:lnSpc>
                <a:spcPct val="140000"/>
              </a:lnSpc>
            </a:pPr>
            <a:endParaRPr lang="ru-RU" sz="2000" b="1"/>
          </a:p>
          <a:p>
            <a:pPr algn="ctr">
              <a:lnSpc>
                <a:spcPct val="140000"/>
              </a:lnSpc>
            </a:pPr>
            <a:endParaRPr lang="ru-RU" sz="2000" b="1"/>
          </a:p>
          <a:p>
            <a:pPr algn="ctr">
              <a:lnSpc>
                <a:spcPct val="140000"/>
              </a:lnSpc>
            </a:pPr>
            <a:endParaRPr lang="ru-RU" sz="1600" b="1"/>
          </a:p>
          <a:p>
            <a:pPr algn="ctr"/>
            <a:endParaRPr lang="ru-RU" sz="1600" b="1"/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142844" y="1857370"/>
            <a:ext cx="8786874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18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8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800" b="1" dirty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7534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Изменения ФЗ-44,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smtClean="0"/>
              <a:t>      </a:t>
            </a:r>
            <a:r>
              <a:rPr lang="ru-RU" sz="1800" b="1" dirty="0" smtClean="0"/>
              <a:t>Квалифицированная электронная подпись</a:t>
            </a:r>
            <a:endParaRPr lang="ru-RU" sz="1800" b="1" dirty="0"/>
          </a:p>
          <a:p>
            <a:endParaRPr lang="ru-RU" sz="1800" b="1" dirty="0"/>
          </a:p>
          <a:p>
            <a:pPr algn="just"/>
            <a:r>
              <a:rPr lang="ru-RU" sz="1800" b="1" dirty="0" smtClean="0"/>
              <a:t>С </a:t>
            </a:r>
            <a:r>
              <a:rPr lang="ru-RU" sz="1800" b="1" dirty="0"/>
              <a:t>1 июля 2018 года</a:t>
            </a:r>
            <a:r>
              <a:rPr lang="ru-RU" sz="1800" dirty="0"/>
              <a:t> для участия в электронных закупках используется только </a:t>
            </a:r>
            <a:r>
              <a:rPr lang="ru-RU" sz="1800" u="sng" dirty="0">
                <a:hlinkClick r:id="rId2"/>
              </a:rPr>
              <a:t>квалифицированная электронная </a:t>
            </a:r>
            <a:r>
              <a:rPr lang="ru-RU" sz="1800" u="sng" dirty="0" smtClean="0">
                <a:hlinkClick r:id="rId2"/>
              </a:rPr>
              <a:t>подпись</a:t>
            </a:r>
            <a:r>
              <a:rPr lang="ru-RU" sz="1800" dirty="0" smtClean="0"/>
              <a:t>.</a:t>
            </a:r>
          </a:p>
          <a:p>
            <a:pPr algn="just"/>
            <a:endParaRPr lang="ru-RU" sz="1800" b="1" dirty="0"/>
          </a:p>
          <a:p>
            <a:pPr algn="ctr"/>
            <a:r>
              <a:rPr lang="ru-RU" sz="1800" b="1" dirty="0" smtClean="0"/>
              <a:t>Возможность </a:t>
            </a:r>
            <a:r>
              <a:rPr lang="ru-RU" sz="1800" b="1" dirty="0"/>
              <a:t>увеличения количества товара при заключении </a:t>
            </a:r>
            <a:r>
              <a:rPr lang="ru-RU" sz="1800" b="1" dirty="0" smtClean="0"/>
              <a:t>контракта</a:t>
            </a:r>
          </a:p>
          <a:p>
            <a:pPr marL="0" indent="0" algn="just">
              <a:buNone/>
            </a:pPr>
            <a:r>
              <a:rPr lang="ru-RU" sz="1600" b="1" dirty="0" smtClean="0"/>
              <a:t>      С </a:t>
            </a:r>
            <a:r>
              <a:rPr lang="ru-RU" sz="1600" b="1" dirty="0"/>
              <a:t>01.07.2018 года </a:t>
            </a:r>
            <a:r>
              <a:rPr lang="ru-RU" sz="1600" dirty="0"/>
              <a:t>заказчики </a:t>
            </a:r>
            <a:r>
              <a:rPr lang="ru-RU" sz="1600" dirty="0" smtClean="0"/>
              <a:t>могут </a:t>
            </a:r>
            <a:r>
              <a:rPr lang="ru-RU" sz="1600" dirty="0"/>
              <a:t>осуществлять такое увеличение в пределах </a:t>
            </a:r>
            <a:r>
              <a:rPr lang="ru-RU" sz="1600" dirty="0" smtClean="0"/>
              <a:t>       разницы </a:t>
            </a:r>
            <a:r>
              <a:rPr lang="ru-RU" sz="1600" dirty="0"/>
              <a:t>между НМЦК и предложенной ценой контракта не только в конкурсах и аукционах, но и при проведении запросов предложений. В запросе котировок такое увеличение не возможно, так как в этой процедуре закупочная документация не составляется.</a:t>
            </a:r>
          </a:p>
          <a:p>
            <a:pPr marL="0" indent="0" algn="just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874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ФЗ-44,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 smtClean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43558"/>
            <a:ext cx="8712968" cy="4104456"/>
          </a:xfrm>
        </p:spPr>
        <p:txBody>
          <a:bodyPr/>
          <a:lstStyle/>
          <a:p>
            <a:pPr marL="0" indent="0" algn="just">
              <a:buNone/>
            </a:pPr>
            <a:endParaRPr lang="ru-RU" sz="1800" dirty="0"/>
          </a:p>
          <a:p>
            <a:pPr algn="ctr">
              <a:buNone/>
            </a:pPr>
            <a:r>
              <a:rPr lang="ru-RU" sz="1800" b="1" dirty="0" smtClean="0"/>
              <a:t>Установлены новые </a:t>
            </a:r>
            <a:r>
              <a:rPr lang="ru-RU" sz="1800" b="1" dirty="0"/>
              <a:t>требования к протоколу рассмотрения </a:t>
            </a:r>
            <a:r>
              <a:rPr lang="ru-RU" sz="1800" b="1" dirty="0" smtClean="0"/>
              <a:t>заявок</a:t>
            </a:r>
          </a:p>
          <a:p>
            <a:pPr algn="ctr">
              <a:buNone/>
            </a:pPr>
            <a:endParaRPr lang="ru-RU" sz="1800" b="1" dirty="0"/>
          </a:p>
          <a:p>
            <a:pPr algn="just"/>
            <a:r>
              <a:rPr lang="ru-RU" sz="1800" dirty="0"/>
              <a:t>С 01.07.2018 протокол рассмотрения заявок должен </a:t>
            </a:r>
            <a:r>
              <a:rPr lang="ru-RU" sz="1800" dirty="0" smtClean="0"/>
              <a:t>содержать </a:t>
            </a:r>
            <a:r>
              <a:rPr lang="ru-RU" sz="1800" dirty="0"/>
              <a:t>информацию о наличии предложений иностранных товаров, если в аукционе установлены условия, запреты и ограничения в соответствии </a:t>
            </a:r>
            <a:r>
              <a:rPr lang="ru-RU" sz="1800" dirty="0" smtClean="0"/>
              <a:t>со статьей </a:t>
            </a:r>
            <a:r>
              <a:rPr lang="ru-RU" sz="1800" dirty="0"/>
              <a:t> </a:t>
            </a:r>
            <a:r>
              <a:rPr lang="ru-RU" sz="1800" dirty="0">
                <a:hlinkClick r:id="rId2"/>
              </a:rPr>
              <a:t>14 </a:t>
            </a:r>
            <a:r>
              <a:rPr lang="ru-RU" sz="1800" dirty="0" smtClean="0"/>
              <a:t> </a:t>
            </a:r>
            <a:r>
              <a:rPr lang="ru-RU" sz="1800" dirty="0" smtClean="0"/>
              <a:t>ФЗ-44</a:t>
            </a:r>
            <a:r>
              <a:rPr lang="ru-RU" sz="1800" dirty="0" smtClean="0"/>
              <a:t>.</a:t>
            </a:r>
          </a:p>
          <a:p>
            <a:pPr algn="just"/>
            <a:endParaRPr lang="ru-RU" sz="1800" dirty="0"/>
          </a:p>
          <a:p>
            <a:pPr algn="ctr">
              <a:buNone/>
            </a:pPr>
            <a:r>
              <a:rPr lang="ru-RU" sz="1800" b="1" dirty="0"/>
              <a:t>Определен минимальный размер шага </a:t>
            </a:r>
            <a:r>
              <a:rPr lang="ru-RU" sz="1800" b="1" dirty="0" smtClean="0"/>
              <a:t>аукциона</a:t>
            </a:r>
          </a:p>
          <a:p>
            <a:pPr algn="just"/>
            <a:r>
              <a:rPr lang="ru-RU" sz="1800" dirty="0" smtClean="0"/>
              <a:t>В </a:t>
            </a:r>
            <a:r>
              <a:rPr lang="ru-RU" sz="1800" dirty="0"/>
              <a:t>соответствии с ч. 6 ст. 68 новой редакции закона № 44-ФЗ шаг электронного аукциона должен составлять от 0,5 до 5 % от НМЦК, но не может быть менее 100 рублей.</a:t>
            </a:r>
          </a:p>
          <a:p>
            <a:pPr algn="ctr">
              <a:buNone/>
            </a:pPr>
            <a:r>
              <a:rPr lang="ru-RU" sz="1800" dirty="0"/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ФЗ-44,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 smtClean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71550"/>
            <a:ext cx="8363272" cy="3823073"/>
          </a:xfrm>
        </p:spPr>
        <p:txBody>
          <a:bodyPr/>
          <a:lstStyle/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r>
              <a:rPr lang="ru-RU" sz="1600" b="1" dirty="0" smtClean="0"/>
              <a:t>	По несостоявшимся процедурам уменьшен срок внесения изменений в </a:t>
            </a:r>
            <a:r>
              <a:rPr lang="ru-RU" sz="1600" b="1" dirty="0" smtClean="0"/>
              <a:t>план-график</a:t>
            </a:r>
          </a:p>
          <a:p>
            <a:pPr marL="0" indent="0" algn="ctr">
              <a:buNone/>
            </a:pPr>
            <a:endParaRPr lang="ru-RU" sz="1600" b="1" dirty="0" smtClean="0"/>
          </a:p>
          <a:p>
            <a:pPr algn="just"/>
            <a:r>
              <a:rPr lang="ru-RU" sz="1600" b="1" dirty="0" smtClean="0"/>
              <a:t>С </a:t>
            </a:r>
            <a:r>
              <a:rPr lang="ru-RU" sz="1600" b="1" dirty="0"/>
              <a:t>1 июля 2018 года </a:t>
            </a:r>
            <a:r>
              <a:rPr lang="ru-RU" sz="1600" dirty="0"/>
              <a:t>внесение изменений в план-график </a:t>
            </a:r>
            <a:r>
              <a:rPr lang="ru-RU" sz="1600" dirty="0" smtClean="0"/>
              <a:t>осуществляется </a:t>
            </a:r>
            <a:r>
              <a:rPr lang="ru-RU" sz="1600" dirty="0"/>
              <a:t>не позднее чем за один день до дня размещения в ЕИС извещения по процедурам определения поставщиков, объявленным после признания конкурсов, аукционов, запросов предложений и запросов котировок несостоявшимися в связи с отсутствием или отклонением всех заявок, а также в случае проведения закупки у единственного поставщика.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7534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ФЗ-44,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 smtClean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032448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/>
              <a:t>	</a:t>
            </a:r>
            <a:r>
              <a:rPr lang="ru-RU" sz="1800" b="1" dirty="0" smtClean="0"/>
              <a:t>Установлены основания для удержания обеспечения при отклонении </a:t>
            </a:r>
            <a:r>
              <a:rPr lang="ru-RU" sz="1800" b="1" dirty="0" smtClean="0"/>
              <a:t>заявок</a:t>
            </a:r>
          </a:p>
          <a:p>
            <a:pPr marL="0" indent="0" algn="ctr">
              <a:buNone/>
            </a:pPr>
            <a:endParaRPr lang="ru-RU" sz="1800" b="1" dirty="0" smtClean="0"/>
          </a:p>
          <a:p>
            <a:pPr algn="just"/>
            <a:r>
              <a:rPr lang="ru-RU" sz="1600" dirty="0" smtClean="0"/>
              <a:t>Частью </a:t>
            </a:r>
            <a:r>
              <a:rPr lang="ru-RU" sz="1600" dirty="0"/>
              <a:t>27 </a:t>
            </a:r>
            <a:r>
              <a:rPr lang="ru-RU" sz="1600" dirty="0" smtClean="0"/>
              <a:t>статьи </a:t>
            </a:r>
            <a:r>
              <a:rPr lang="ru-RU" sz="1600" dirty="0"/>
              <a:t>44 </a:t>
            </a:r>
            <a:r>
              <a:rPr lang="ru-RU" sz="1600" dirty="0" smtClean="0"/>
              <a:t>Закона </a:t>
            </a:r>
            <a:r>
              <a:rPr lang="ru-RU" sz="1600" dirty="0" smtClean="0"/>
              <a:t>о контрактной системе установлена </a:t>
            </a:r>
            <a:r>
              <a:rPr lang="ru-RU" sz="1600" dirty="0"/>
              <a:t>возможность удержания в бюджет РФ денежных средств, внесенных в качестве обеспечения, в случае троекратного отклонения заявок по вторым частям в течение одного квартала на одной электронной площадке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Банк </a:t>
            </a:r>
            <a:r>
              <a:rPr lang="ru-RU" sz="1600" dirty="0"/>
              <a:t>на основании соответствующей информации, полученной от оператора электронной площадки, по истечении тридцати дней с даты принятия последнего (третьего) решения об отклонении заявки перечисляет в соответствующий бюджет Российской Федерации денежные средства, в отношении которых осуществлено блокирование, в целях обеспечения последней заявки на специальном счете участника закупки.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ФЗ-44,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 smtClean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3558"/>
            <a:ext cx="8435280" cy="3960440"/>
          </a:xfrm>
        </p:spPr>
        <p:txBody>
          <a:bodyPr/>
          <a:lstStyle/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1800" b="1" dirty="0" smtClean="0"/>
              <a:t>Изменен </a:t>
            </a:r>
            <a:r>
              <a:rPr lang="ru-RU" sz="1800" b="1" dirty="0"/>
              <a:t>срок рассмотрения первых частей заявок на участие в </a:t>
            </a:r>
            <a:r>
              <a:rPr lang="ru-RU" sz="1800" b="1" dirty="0" smtClean="0"/>
              <a:t>аукционе</a:t>
            </a:r>
          </a:p>
          <a:p>
            <a:pPr algn="ctr">
              <a:buNone/>
            </a:pPr>
            <a:endParaRPr lang="ru-RU" sz="1800" b="1" dirty="0" smtClean="0"/>
          </a:p>
          <a:p>
            <a:pPr algn="just"/>
            <a:r>
              <a:rPr lang="ru-RU" sz="1800" dirty="0" smtClean="0"/>
              <a:t>С </a:t>
            </a:r>
            <a:r>
              <a:rPr lang="ru-RU" sz="1800" dirty="0"/>
              <a:t>01.07.2018 </a:t>
            </a:r>
            <a:r>
              <a:rPr lang="ru-RU" sz="1800" dirty="0" smtClean="0"/>
              <a:t>первые </a:t>
            </a:r>
            <a:r>
              <a:rPr lang="ru-RU" sz="1800" dirty="0"/>
              <a:t>части заявок должны быть рассмотрены:</a:t>
            </a:r>
          </a:p>
          <a:p>
            <a:pPr algn="just" fontAlgn="t"/>
            <a:r>
              <a:rPr lang="ru-RU" sz="1800" dirty="0"/>
              <a:t>в течение 1 рабочего дня с даты окончания срока подачи заявок, если НМЦК не превышает 3 млн. руб.;</a:t>
            </a:r>
          </a:p>
          <a:p>
            <a:pPr algn="just" fontAlgn="t"/>
            <a:r>
              <a:rPr lang="ru-RU" sz="1800" dirty="0"/>
              <a:t>в течение 7 дней (календарных) с даты окончания срока подачи при </a:t>
            </a:r>
            <a:r>
              <a:rPr lang="ru-RU" sz="1800" dirty="0" smtClean="0"/>
              <a:t> НМЦК свыше 3 млн. руб.</a:t>
            </a:r>
            <a:endParaRPr lang="ru-RU" sz="1800" dirty="0" smtClean="0"/>
          </a:p>
          <a:p>
            <a:pPr algn="just" fontAlgn="t"/>
            <a:endParaRPr lang="ru-RU" sz="1800" dirty="0" smtClean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Изменения ФЗ-44,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>
                <a:solidFill>
                  <a:srgbClr val="FF0000"/>
                </a:solidFill>
              </a:rPr>
              <a:t>в силу с 01.07.2018 года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71550"/>
            <a:ext cx="8363272" cy="4032448"/>
          </a:xfrm>
        </p:spPr>
        <p:txBody>
          <a:bodyPr/>
          <a:lstStyle/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1800" b="1" dirty="0" smtClean="0"/>
              <a:t>Скорректированы </a:t>
            </a:r>
            <a:r>
              <a:rPr lang="ru-RU" sz="1800" b="1" dirty="0"/>
              <a:t>требования в отношении отчетов об этапах исполнения </a:t>
            </a:r>
            <a:r>
              <a:rPr lang="ru-RU" sz="1800" b="1" dirty="0" smtClean="0"/>
              <a:t>контрактов</a:t>
            </a:r>
          </a:p>
          <a:p>
            <a:pPr algn="ctr">
              <a:buNone/>
            </a:pPr>
            <a:endParaRPr lang="ru-RU" sz="1800" b="1" dirty="0"/>
          </a:p>
          <a:p>
            <a:pPr algn="ctr">
              <a:buNone/>
            </a:pPr>
            <a:r>
              <a:rPr lang="ru-RU" sz="1800" dirty="0"/>
              <a:t>	Отчеты об </a:t>
            </a:r>
            <a:r>
              <a:rPr lang="ru-RU" sz="1800" dirty="0">
                <a:hlinkClick r:id="rId2"/>
              </a:rPr>
              <a:t>этапах исполнения контрактов</a:t>
            </a:r>
            <a:r>
              <a:rPr lang="ru-RU" sz="1800" dirty="0"/>
              <a:t> с 01.07.2018 </a:t>
            </a:r>
            <a:r>
              <a:rPr lang="ru-RU" sz="1800" dirty="0" smtClean="0"/>
              <a:t>размещаются, </a:t>
            </a:r>
            <a:r>
              <a:rPr lang="ru-RU" sz="1800" dirty="0"/>
              <a:t>если контракт заключен:</a:t>
            </a:r>
          </a:p>
          <a:p>
            <a:pPr algn="just" fontAlgn="t">
              <a:buNone/>
            </a:pPr>
            <a:r>
              <a:rPr lang="ru-RU" sz="1800" dirty="0"/>
              <a:t>	- на стройку, капремонт, реконструкцию объектов капитального строительства;</a:t>
            </a:r>
          </a:p>
          <a:p>
            <a:pPr algn="just" fontAlgn="t">
              <a:buNone/>
            </a:pPr>
            <a:r>
              <a:rPr lang="ru-RU" sz="1800" dirty="0"/>
              <a:t>	- </a:t>
            </a:r>
            <a:r>
              <a:rPr lang="ru-RU" sz="1800" dirty="0" smtClean="0"/>
              <a:t>   на </a:t>
            </a:r>
            <a:r>
              <a:rPr lang="ru-RU" sz="1800" dirty="0"/>
              <a:t>работы по сохранению культурных объектов;</a:t>
            </a:r>
          </a:p>
          <a:p>
            <a:pPr algn="just" fontAlgn="t">
              <a:buNone/>
            </a:pPr>
            <a:r>
              <a:rPr lang="ru-RU" sz="1800" dirty="0"/>
              <a:t>	- </a:t>
            </a:r>
            <a:r>
              <a:rPr lang="ru-RU" sz="1800" dirty="0" smtClean="0"/>
              <a:t>   с </a:t>
            </a:r>
            <a:r>
              <a:rPr lang="ru-RU" sz="1800" dirty="0"/>
              <a:t>ценой более 1 млрд. рублей</a:t>
            </a:r>
            <a:r>
              <a:rPr lang="ru-RU" sz="1800" dirty="0" smtClean="0"/>
              <a:t>.</a:t>
            </a:r>
          </a:p>
          <a:p>
            <a:pPr algn="just" fontAlgn="t">
              <a:buNone/>
            </a:pPr>
            <a:endParaRPr lang="ru-RU" sz="1800" dirty="0" smtClean="0"/>
          </a:p>
          <a:p>
            <a:pPr algn="just" fontAlgn="t">
              <a:buNone/>
            </a:pPr>
            <a:endParaRPr lang="ru-RU" sz="1600" dirty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2546"/>
            <a:ext cx="8229600" cy="72008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ФЗ-44,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 smtClean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43558"/>
            <a:ext cx="8496944" cy="3751065"/>
          </a:xfrm>
        </p:spPr>
        <p:txBody>
          <a:bodyPr/>
          <a:lstStyle/>
          <a:p>
            <a:pPr algn="ctr">
              <a:buNone/>
            </a:pPr>
            <a:endParaRPr lang="ru-RU" sz="1800" b="1" dirty="0"/>
          </a:p>
          <a:p>
            <a:pPr algn="ctr">
              <a:buNone/>
            </a:pPr>
            <a:r>
              <a:rPr lang="ru-RU" sz="1800" b="1" dirty="0"/>
              <a:t>Размещение сведений в реестре </a:t>
            </a:r>
            <a:r>
              <a:rPr lang="ru-RU" sz="1800" b="1" dirty="0" smtClean="0"/>
              <a:t>контрактов</a:t>
            </a:r>
          </a:p>
          <a:p>
            <a:pPr algn="ctr">
              <a:buNone/>
            </a:pPr>
            <a:endParaRPr lang="ru-RU" sz="1800" b="1" dirty="0"/>
          </a:p>
          <a:p>
            <a:pPr algn="just"/>
            <a:r>
              <a:rPr lang="ru-RU" sz="1800" dirty="0"/>
              <a:t>Увеличены сроки для размещения сведений </a:t>
            </a:r>
            <a:r>
              <a:rPr lang="ru-RU" sz="1800" dirty="0">
                <a:hlinkClick r:id="rId2"/>
              </a:rPr>
              <a:t>в реестре контрактов</a:t>
            </a:r>
            <a:r>
              <a:rPr lang="ru-RU" sz="1800" dirty="0" smtClean="0"/>
              <a:t>.           </a:t>
            </a:r>
            <a:r>
              <a:rPr lang="ru-RU" sz="1800" dirty="0"/>
              <a:t>С 1 июля </a:t>
            </a:r>
            <a:r>
              <a:rPr lang="ru-RU" sz="1800" dirty="0" smtClean="0"/>
              <a:t>2018 сведения </a:t>
            </a:r>
            <a:r>
              <a:rPr lang="ru-RU" sz="1800" dirty="0"/>
              <a:t>о заключении, исполнении, расторжении, изменении контракта размещаются в течении 5 рабочих </a:t>
            </a:r>
            <a:r>
              <a:rPr lang="ru-RU" sz="1800" dirty="0" smtClean="0"/>
              <a:t>дней (ранее 3-х).</a:t>
            </a:r>
            <a:endParaRPr lang="ru-RU" sz="1800" dirty="0"/>
          </a:p>
          <a:p>
            <a:pPr algn="ctr">
              <a:buNone/>
            </a:pPr>
            <a:r>
              <a:rPr lang="ru-RU" sz="1800" dirty="0" smtClean="0"/>
              <a:t>	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Типичные нарушения Закона о контрактной системе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/>
          <a:lstStyle/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 smtClean="0"/>
              <a:t>нарушение </a:t>
            </a:r>
            <a:r>
              <a:rPr lang="ru-RU" sz="1400" dirty="0"/>
              <a:t>ч. 13.1  ст. 34 Закона о контрактной системе (срок оплаты – не более 30 дней с даты подписания документов о приемке, для СМП  и СОНО – не более 15 рабочих дней),</a:t>
            </a:r>
          </a:p>
          <a:p>
            <a:pPr algn="just">
              <a:buFontTx/>
              <a:buChar char="-"/>
            </a:pPr>
            <a:r>
              <a:rPr lang="ru-RU" sz="1400" dirty="0"/>
              <a:t>нарушение ч.13 ст. 34 (не указание в проекте контракта сроков осуществления заказчиком приемки товаров/работ/услуг),</a:t>
            </a:r>
          </a:p>
          <a:p>
            <a:pPr algn="just">
              <a:buFontTx/>
              <a:buChar char="-"/>
            </a:pPr>
            <a:r>
              <a:rPr lang="ru-RU" sz="1400" dirty="0"/>
              <a:t>в нарушение ч. 4 ст. 34 в контракт не включается обязательное условие об ответственности заказчика и поставщика за неисполнение или ненадлежащее исполнение обязательств,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cs typeface="Times New Roman" pitchFamily="18" charset="0"/>
              </a:rPr>
              <a:t>в нарушение ч. 2 ст. 31 документация о закупки не содержит показателей, позволяющих определить соответствие закупаемых товара, работы, услуги установленным заказчиком требованиям,</a:t>
            </a:r>
          </a:p>
          <a:p>
            <a:pPr marL="0" indent="0" algn="just">
              <a:buNone/>
            </a:pPr>
            <a:r>
              <a:rPr lang="ru-RU" sz="1400" dirty="0" smtClean="0">
                <a:cs typeface="Times New Roman" pitchFamily="18" charset="0"/>
              </a:rPr>
              <a:t>-      необоснованные </a:t>
            </a:r>
            <a:r>
              <a:rPr lang="ru-RU" sz="1400" dirty="0">
                <a:cs typeface="Times New Roman" pitchFamily="18" charset="0"/>
              </a:rPr>
              <a:t>требования к участникам закупок,</a:t>
            </a:r>
          </a:p>
          <a:p>
            <a:pPr algn="just">
              <a:buFontTx/>
              <a:buChar char="-"/>
            </a:pPr>
            <a:r>
              <a:rPr lang="ru-RU" sz="1400" dirty="0">
                <a:cs typeface="Times New Roman" pitchFamily="18" charset="0"/>
              </a:rPr>
              <a:t> необоснованный допуск/отклонение заявок на участие в закупке,</a:t>
            </a:r>
          </a:p>
          <a:p>
            <a:pPr algn="just">
              <a:buFontTx/>
              <a:buChar char="-"/>
            </a:pPr>
            <a:r>
              <a:rPr lang="ru-RU" sz="1400" dirty="0">
                <a:cs typeface="Times New Roman" pitchFamily="18" charset="0"/>
              </a:rPr>
              <a:t> </a:t>
            </a:r>
            <a:r>
              <a:rPr lang="ru-RU" sz="1400" dirty="0" smtClean="0">
                <a:cs typeface="Times New Roman" pitchFamily="18" charset="0"/>
              </a:rPr>
              <a:t>нарушения </a:t>
            </a:r>
            <a:r>
              <a:rPr lang="ru-RU" sz="1400" dirty="0">
                <a:cs typeface="Times New Roman" pitchFamily="18" charset="0"/>
              </a:rPr>
              <a:t>при оформлении протоколов, составленных в ходе проведения закупок</a:t>
            </a:r>
            <a:r>
              <a:rPr lang="ru-RU" sz="1400" dirty="0" smtClean="0">
                <a:cs typeface="Times New Roman" pitchFamily="18" charset="0"/>
              </a:rPr>
              <a:t>,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cs typeface="Times New Roman" pitchFamily="18" charset="0"/>
              </a:rPr>
              <a:t> несоблюдение </a:t>
            </a:r>
            <a:r>
              <a:rPr lang="ru-RU" sz="1400" dirty="0">
                <a:cs typeface="Times New Roman" pitchFamily="18" charset="0"/>
              </a:rPr>
              <a:t>требований к содержанию документации (извещения) о </a:t>
            </a:r>
            <a:r>
              <a:rPr lang="ru-RU" sz="1400" dirty="0" smtClean="0">
                <a:cs typeface="Times New Roman" pitchFamily="18" charset="0"/>
              </a:rPr>
              <a:t>закупке.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72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Типичные нарушения Закона о контрактной системе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/>
          <a:lstStyle/>
          <a:p>
            <a:pPr marL="0" indent="0" algn="just">
              <a:buNone/>
            </a:pPr>
            <a:endParaRPr lang="ru-RU" sz="1600" dirty="0"/>
          </a:p>
          <a:p>
            <a:pPr marL="0" indent="539750" algn="ctr" eaLnBrk="1" hangingPunct="1">
              <a:spcBef>
                <a:spcPct val="0"/>
              </a:spcBef>
              <a:buNone/>
            </a:pPr>
            <a:r>
              <a:rPr lang="ru-RU" sz="1800" dirty="0">
                <a:solidFill>
                  <a:srgbClr val="008080"/>
                </a:solidFill>
                <a:ea typeface="Times New Roman" pitchFamily="18" charset="0"/>
                <a:cs typeface="Times New Roman" pitchFamily="18" charset="0"/>
              </a:rPr>
              <a:t>В соответствии с ч</a:t>
            </a:r>
            <a:r>
              <a:rPr lang="ru-RU" sz="1800" dirty="0" smtClean="0">
                <a:solidFill>
                  <a:srgbClr val="008080"/>
                </a:solidFill>
                <a:ea typeface="Times New Roman" pitchFamily="18" charset="0"/>
                <a:cs typeface="Times New Roman" pitchFamily="18" charset="0"/>
              </a:rPr>
              <a:t>. 3 </a:t>
            </a:r>
            <a:r>
              <a:rPr lang="ru-RU" sz="1800" dirty="0">
                <a:solidFill>
                  <a:srgbClr val="008080"/>
                </a:solidFill>
                <a:ea typeface="Times New Roman" pitchFamily="18" charset="0"/>
                <a:cs typeface="Times New Roman" pitchFamily="18" charset="0"/>
              </a:rPr>
              <a:t>ст</a:t>
            </a:r>
            <a:r>
              <a:rPr lang="ru-RU" sz="1800" dirty="0" smtClean="0">
                <a:solidFill>
                  <a:srgbClr val="008080"/>
                </a:solidFill>
                <a:ea typeface="Times New Roman" pitchFamily="18" charset="0"/>
                <a:cs typeface="Times New Roman" pitchFamily="18" charset="0"/>
              </a:rPr>
              <a:t>. 7 </a:t>
            </a:r>
            <a:r>
              <a:rPr lang="ru-RU" sz="1800" dirty="0">
                <a:solidFill>
                  <a:srgbClr val="008080"/>
                </a:solidFill>
                <a:ea typeface="Times New Roman" pitchFamily="18" charset="0"/>
                <a:cs typeface="Times New Roman" pitchFamily="18" charset="0"/>
              </a:rPr>
              <a:t>Закона </a:t>
            </a:r>
            <a:r>
              <a:rPr lang="ru-RU" sz="1800" dirty="0" smtClean="0">
                <a:solidFill>
                  <a:srgbClr val="008080"/>
                </a:solidFill>
                <a:ea typeface="Times New Roman" pitchFamily="18" charset="0"/>
                <a:cs typeface="Times New Roman" pitchFamily="18" charset="0"/>
              </a:rPr>
              <a:t>о контрактной системе и</a:t>
            </a:r>
            <a:r>
              <a:rPr lang="ru-RU" sz="1800" dirty="0" smtClean="0">
                <a:solidFill>
                  <a:srgbClr val="008080"/>
                </a:solidFill>
              </a:rPr>
              <a:t>нформация</a:t>
            </a:r>
            <a:r>
              <a:rPr lang="ru-RU" sz="1800" dirty="0">
                <a:solidFill>
                  <a:srgbClr val="008080"/>
                </a:solidFill>
              </a:rPr>
              <a:t>, предусмотренная настоящим Федеральным законом и размещенная в единой информационной системе, должна быть полной и достоверной.</a:t>
            </a:r>
          </a:p>
          <a:p>
            <a:pPr marL="0" lvl="0" indent="539750" algn="ctr" eaLnBrk="1" hangingPunct="1">
              <a:spcBef>
                <a:spcPct val="0"/>
              </a:spcBef>
              <a:buNone/>
            </a:pPr>
            <a:endParaRPr lang="ru-RU" sz="1800" dirty="0">
              <a:solidFill>
                <a:srgbClr val="008080"/>
              </a:solidFill>
              <a:ea typeface="Times New Roman" pitchFamily="18" charset="0"/>
              <a:cs typeface="Times New Roman" pitchFamily="18" charset="0"/>
            </a:endParaRPr>
          </a:p>
          <a:p>
            <a:pPr indent="539750" algn="ctr" eaLnBrk="1" hangingPunct="1"/>
            <a:r>
              <a:rPr lang="ru-RU" sz="1800" dirty="0" smtClean="0"/>
              <a:t>Следует отметить, что во многих случаях Заказчики при подготовке документации о закупке  используют положения Закона о контрактной системе в старой редакции, без учета изменений, внесенных в Закон о контрактной системе с 01.07.2018 (Федеральный закон </a:t>
            </a:r>
            <a:r>
              <a:rPr lang="ru-RU" sz="1800" dirty="0"/>
              <a:t>от 31.12.2017 № </a:t>
            </a:r>
            <a:r>
              <a:rPr lang="ru-RU" sz="1800" dirty="0" smtClean="0"/>
              <a:t>504-ФЗ).</a:t>
            </a:r>
            <a:endParaRPr lang="ru-RU" sz="1800" dirty="0"/>
          </a:p>
          <a:p>
            <a:endParaRPr lang="ru-RU" sz="1600" dirty="0"/>
          </a:p>
          <a:p>
            <a:pPr algn="ctr">
              <a:buNone/>
            </a:pPr>
            <a:r>
              <a:rPr lang="ru-RU" sz="1600" dirty="0" smtClean="0"/>
              <a:t>	</a:t>
            </a:r>
          </a:p>
          <a:p>
            <a:pPr algn="just"/>
            <a:endParaRPr lang="ru-RU" sz="1600" dirty="0" smtClean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555526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Изменения </a:t>
            </a:r>
            <a:r>
              <a:rPr lang="ru-RU" sz="2400" dirty="0" smtClean="0">
                <a:solidFill>
                  <a:srgbClr val="FF0000"/>
                </a:solidFill>
              </a:rPr>
              <a:t>ФЗ-223,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71550"/>
            <a:ext cx="8640960" cy="4255121"/>
          </a:xfrm>
        </p:spPr>
        <p:txBody>
          <a:bodyPr/>
          <a:lstStyle/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r>
              <a:rPr lang="ru-RU" sz="1800" b="1" dirty="0" smtClean="0"/>
              <a:t>Внесены </a:t>
            </a:r>
            <a:r>
              <a:rPr lang="ru-RU" sz="1800" b="1" dirty="0"/>
              <a:t>изменения в часть 2 статьи 3 № </a:t>
            </a:r>
            <a:r>
              <a:rPr lang="ru-RU" sz="1800" b="1" dirty="0" smtClean="0"/>
              <a:t>223-ФЗ</a:t>
            </a:r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r>
              <a:rPr lang="ru-RU" sz="1800" dirty="0"/>
              <a:t>Два главных </a:t>
            </a:r>
            <a:r>
              <a:rPr lang="ru-RU" sz="1800" dirty="0" smtClean="0"/>
              <a:t>изменения: расширен </a:t>
            </a:r>
            <a:r>
              <a:rPr lang="ru-RU" sz="1800" dirty="0"/>
              <a:t>перечень конкурентных закупок и </a:t>
            </a:r>
            <a:r>
              <a:rPr lang="ru-RU" sz="1800" dirty="0" smtClean="0"/>
              <a:t>установлены</a:t>
            </a:r>
            <a:r>
              <a:rPr lang="ru-RU" sz="1800" dirty="0"/>
              <a:t> правила закупок в электронной форме. </a:t>
            </a:r>
          </a:p>
          <a:p>
            <a:pPr marL="0" indent="0" algn="ctr">
              <a:buNone/>
            </a:pPr>
            <a:endParaRPr lang="ru-RU" sz="1800" b="1" dirty="0"/>
          </a:p>
          <a:p>
            <a:r>
              <a:rPr lang="ru-RU" sz="1800" dirty="0"/>
              <a:t>Все конкурентные закупки по умолчанию осуществляются в электронной форме, если заказчик в Положении о закупке </a:t>
            </a:r>
            <a:r>
              <a:rPr lang="ru-RU" sz="1800" b="1" dirty="0"/>
              <a:t>не сделает оговорку о проведении закупки в бумажной форме</a:t>
            </a:r>
            <a:r>
              <a:rPr lang="ru-RU" sz="1800" b="1" dirty="0" smtClean="0"/>
              <a:t>.</a:t>
            </a:r>
          </a:p>
          <a:p>
            <a:endParaRPr lang="ru-RU" sz="1800" b="1" dirty="0"/>
          </a:p>
          <a:p>
            <a:pPr algn="just"/>
            <a:r>
              <a:rPr lang="ru-RU" sz="1800" dirty="0" smtClean="0"/>
              <a:t>Конкурентные </a:t>
            </a:r>
            <a:r>
              <a:rPr lang="ru-RU" sz="1800" dirty="0"/>
              <a:t>закупки, </a:t>
            </a:r>
            <a:r>
              <a:rPr lang="ru-RU" sz="1800" b="1" dirty="0"/>
              <a:t>в которых участниками могут быть только субъекты </a:t>
            </a:r>
            <a:r>
              <a:rPr lang="ru-RU" sz="1800" b="1" dirty="0" smtClean="0"/>
              <a:t>  </a:t>
            </a:r>
            <a:r>
              <a:rPr lang="ru-RU" sz="1800" b="1" dirty="0"/>
              <a:t>малого и среднего </a:t>
            </a:r>
            <a:r>
              <a:rPr lang="ru-RU" sz="1800" b="1" dirty="0" smtClean="0"/>
              <a:t>предпринимательства</a:t>
            </a:r>
            <a:r>
              <a:rPr lang="ru-RU" sz="1800" dirty="0" smtClean="0"/>
              <a:t>, </a:t>
            </a:r>
            <a:r>
              <a:rPr lang="ru-RU" sz="1800" dirty="0"/>
              <a:t>осуществляется исключительно в электронной форме</a:t>
            </a:r>
            <a:r>
              <a:rPr lang="ru-RU" sz="1800" dirty="0" smtClean="0"/>
              <a:t>.</a:t>
            </a:r>
          </a:p>
          <a:p>
            <a:pPr marL="0" indent="0" algn="ctr">
              <a:buNone/>
            </a:pPr>
            <a:r>
              <a:rPr lang="ru-RU" sz="1600" b="1" dirty="0" smtClean="0"/>
              <a:t>	</a:t>
            </a:r>
            <a:endParaRPr lang="ru-RU" sz="1600" dirty="0"/>
          </a:p>
          <a:p>
            <a:pPr algn="just"/>
            <a:endParaRPr lang="ru-RU" sz="1600" dirty="0"/>
          </a:p>
          <a:p>
            <a:pPr algn="just"/>
            <a:endParaRPr lang="ru-RU" sz="1600" dirty="0" smtClean="0"/>
          </a:p>
          <a:p>
            <a:pPr algn="just"/>
            <a:endParaRPr lang="ru-RU" sz="1600" dirty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0" y="141685"/>
            <a:ext cx="9144000" cy="410765"/>
          </a:xfrm>
        </p:spPr>
        <p:txBody>
          <a:bodyPr lIns="90000" tIns="45000" rIns="90000" bIns="45000" anchor="t"/>
          <a:lstStyle/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Направления работы</a:t>
            </a:r>
          </a:p>
        </p:txBody>
      </p:sp>
      <p:sp>
        <p:nvSpPr>
          <p:cNvPr id="4099" name="Rectangle 4"/>
          <p:cNvSpPr>
            <a:spLocks noGrp="1"/>
          </p:cNvSpPr>
          <p:nvPr>
            <p:ph type="body" idx="4294967295"/>
          </p:nvPr>
        </p:nvSpPr>
        <p:spPr>
          <a:xfrm>
            <a:off x="2700338" y="1481588"/>
            <a:ext cx="6336158" cy="2615804"/>
          </a:xfrm>
        </p:spPr>
        <p:txBody>
          <a:bodyPr/>
          <a:lstStyle/>
          <a:p>
            <a:pPr>
              <a:spcBef>
                <a:spcPct val="0"/>
              </a:spcBef>
              <a:buSzPct val="45000"/>
              <a:buFont typeface="Wingdings" pitchFamily="2" charset="2"/>
              <a:buChar char="ü"/>
              <a:defRPr/>
            </a:pPr>
            <a:r>
              <a:rPr lang="ru-RU" sz="1600" dirty="0" smtClean="0"/>
              <a:t>контроль за соблюдением требований законодательства о контрактной системе, </a:t>
            </a:r>
          </a:p>
          <a:p>
            <a:pPr>
              <a:spcBef>
                <a:spcPct val="0"/>
              </a:spcBef>
              <a:buSzPct val="45000"/>
              <a:buFont typeface="Wingdings" pitchFamily="2" charset="2"/>
              <a:buChar char="ü"/>
              <a:defRPr/>
            </a:pPr>
            <a:r>
              <a:rPr lang="ru-RU" sz="1600" dirty="0" smtClean="0"/>
              <a:t>контроль за соблюдением законодательства о рекламе,</a:t>
            </a:r>
          </a:p>
          <a:p>
            <a:pPr>
              <a:spcBef>
                <a:spcPct val="0"/>
              </a:spcBef>
              <a:buSzPct val="45000"/>
              <a:buFont typeface="Wingdings" pitchFamily="2" charset="2"/>
              <a:buChar char="ü"/>
              <a:defRPr/>
            </a:pPr>
            <a:r>
              <a:rPr lang="ru-RU" sz="1600" dirty="0" smtClean="0"/>
              <a:t>контроль за соблюдением антимонопольного законодательства  (ст. 15, 16, 17, 17.1, 18, 19-21 Федерального закона от 26.07.2006 N 135-ФЗ "О защите конкуренции"),</a:t>
            </a:r>
          </a:p>
          <a:p>
            <a:pPr>
              <a:spcBef>
                <a:spcPct val="0"/>
              </a:spcBef>
              <a:buSzPct val="45000"/>
              <a:buFont typeface="Wingdings" pitchFamily="2" charset="2"/>
              <a:buChar char="ü"/>
              <a:defRPr/>
            </a:pPr>
            <a:r>
              <a:rPr lang="ru-RU" sz="1600" dirty="0" smtClean="0"/>
              <a:t>рассмотрение жалоб в порядке статьи 18.1 Федерального закона от 26.07.2006 N 135-ФЗ "О защите конкуренции" (процедуры в сфере строительства; действия организаторов торгов, комиссий при организации и проведении торгов, в случае, когда проведение торгов является обязательным в соответствии с законодательством РФ)</a:t>
            </a:r>
            <a:endParaRPr lang="ru-RU" sz="1600" dirty="0" smtClean="0"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buSzPct val="45000"/>
              <a:buFont typeface="Wingdings" pitchFamily="2" charset="2"/>
              <a:buChar char="ü"/>
              <a:defRPr/>
            </a:pPr>
            <a:endParaRPr lang="ru-RU" sz="1800" dirty="0">
              <a:ea typeface="ＭＳ Ｐゴシック" pitchFamily="34" charset="-128"/>
              <a:cs typeface="Mangal" pitchFamily="18" charset="0"/>
            </a:endParaRPr>
          </a:p>
        </p:txBody>
      </p:sp>
      <p:sp>
        <p:nvSpPr>
          <p:cNvPr id="6148" name="Rectangle 10"/>
          <p:cNvSpPr>
            <a:spLocks/>
          </p:cNvSpPr>
          <p:nvPr/>
        </p:nvSpPr>
        <p:spPr bwMode="auto">
          <a:xfrm>
            <a:off x="7046913" y="4935141"/>
            <a:ext cx="2133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algn="r" hangingPunct="1"/>
            <a:fld id="{AB6F2F90-C50E-49AB-ADFE-19615D70BD8D}" type="slidenum">
              <a:rPr lang="ru-RU" sz="1800">
                <a:solidFill>
                  <a:schemeClr val="bg1"/>
                </a:solidFill>
              </a:rPr>
              <a:pPr algn="r" hangingPunct="1"/>
              <a:t>2</a:t>
            </a:fld>
            <a:endParaRPr lang="ru-RU" sz="1800">
              <a:solidFill>
                <a:schemeClr val="bg1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850" y="735807"/>
            <a:ext cx="8496300" cy="5500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25560">
            <a:noFill/>
            <a:prstDash val="solid"/>
          </a:ln>
        </p:spPr>
        <p:txBody>
          <a:bodyPr compatLnSpc="0"/>
          <a:lstStyle/>
          <a:p>
            <a:pPr algn="ctr">
              <a:spcBef>
                <a:spcPts val="0"/>
              </a:spcBef>
              <a:spcAft>
                <a:spcPts val="0"/>
              </a:spcAft>
              <a:defRPr sz="1800"/>
            </a:pPr>
            <a:r>
              <a:rPr lang="ru-RU" sz="1800" b="1" dirty="0" smtClean="0">
                <a:solidFill>
                  <a:srgbClr val="333399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Основные направления работы отдела контроля органов власти, закупок и рекламы:</a:t>
            </a:r>
            <a:endParaRPr lang="ru-RU" sz="1800" b="1" dirty="0">
              <a:solidFill>
                <a:srgbClr val="333399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11710"/>
            <a:ext cx="1800200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4FBF8D-29D2-4673-BEE1-F0EA7BE7764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2546"/>
            <a:ext cx="8507288" cy="648072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ФЗ-223,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 smtClean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3751064"/>
          </a:xfrm>
        </p:spPr>
        <p:txBody>
          <a:bodyPr/>
          <a:lstStyle/>
          <a:p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800" dirty="0" smtClean="0"/>
              <a:t>Конкурентные закупки - к </a:t>
            </a:r>
            <a:r>
              <a:rPr lang="ru-RU" sz="1800" dirty="0" smtClean="0"/>
              <a:t>конкурсу и аукциону добавили запрос предложений и запрос котировок. Эти способы конкурентных закупок называют торгами. Все конкурентные способы заказчик вправе провести на электронной площадке, а также в закрытой форме. Перечень не исчерпывающий – заказчик имеет право написать в положении о закупке другие способы в дополнение к четырем, установленным Законом № 223-ФЗ. </a:t>
            </a:r>
          </a:p>
          <a:p>
            <a:pPr marL="0" indent="0" algn="just"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483518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ФЗ-223,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 smtClean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248472"/>
          </a:xfrm>
        </p:spPr>
        <p:txBody>
          <a:bodyPr/>
          <a:lstStyle/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r>
              <a:rPr lang="ru-RU" sz="1800" b="1" dirty="0" smtClean="0"/>
              <a:t>Установлены </a:t>
            </a:r>
            <a:r>
              <a:rPr lang="ru-RU" sz="1800" b="1" dirty="0" smtClean="0"/>
              <a:t>требования к закупке у </a:t>
            </a:r>
            <a:r>
              <a:rPr lang="ru-RU" sz="1800" b="1" dirty="0" smtClean="0"/>
              <a:t>единственного поставщика. 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</a:t>
            </a:r>
            <a:r>
              <a:rPr lang="ru-RU" sz="1800" dirty="0" smtClean="0"/>
              <a:t>Заказчики </a:t>
            </a:r>
            <a:r>
              <a:rPr lang="ru-RU" sz="1800" dirty="0" smtClean="0"/>
              <a:t>будут публиковать сведения о закупке у </a:t>
            </a:r>
            <a:r>
              <a:rPr lang="ru-RU" sz="1800" dirty="0" smtClean="0"/>
              <a:t>единственного поставщика </a:t>
            </a:r>
            <a:r>
              <a:rPr lang="ru-RU" sz="1800" dirty="0" smtClean="0"/>
              <a:t>в ЕИС, только если предусмотрят такую обязанность в положении о закупке.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          Также </a:t>
            </a:r>
            <a:r>
              <a:rPr lang="ru-RU" sz="1800" dirty="0" smtClean="0"/>
              <a:t>в положении необходимо написать порядок такой закупки и полный перечень случаев, когда заказчик вправе заключить контракт с </a:t>
            </a:r>
            <a:r>
              <a:rPr lang="ru-RU" sz="1800" dirty="0" smtClean="0"/>
              <a:t>единственным поставщиком</a:t>
            </a:r>
            <a:r>
              <a:rPr lang="ru-RU" sz="1800" dirty="0" smtClean="0"/>
              <a:t>. </a:t>
            </a:r>
            <a:r>
              <a:rPr lang="ru-RU" sz="1800" dirty="0" smtClean="0"/>
              <a:t>(ст. </a:t>
            </a:r>
            <a:r>
              <a:rPr lang="ru-RU" sz="1800" dirty="0" smtClean="0"/>
              <a:t>3.6 </a:t>
            </a:r>
            <a:r>
              <a:rPr lang="ru-RU" sz="1800" dirty="0" smtClean="0"/>
              <a:t> Закона № 223-ФЗ</a:t>
            </a:r>
            <a:r>
              <a:rPr lang="ru-RU" sz="1800" dirty="0" smtClean="0"/>
              <a:t>).</a:t>
            </a:r>
          </a:p>
          <a:p>
            <a:pPr marL="0" indent="0" algn="ctr"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	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07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555526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Изменения ФЗ-223,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3558"/>
            <a:ext cx="8507288" cy="4104456"/>
          </a:xfrm>
        </p:spPr>
        <p:txBody>
          <a:bodyPr/>
          <a:lstStyle/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r>
              <a:rPr lang="ru-RU" sz="1800" b="1" dirty="0" smtClean="0"/>
              <a:t>Изменили </a:t>
            </a:r>
            <a:r>
              <a:rPr lang="ru-RU" sz="1800" b="1" dirty="0" smtClean="0"/>
              <a:t>правила, по которым указывают НМЦД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r>
              <a:rPr lang="ru-RU" sz="1800" dirty="0" smtClean="0"/>
              <a:t>Начальную (максимальную) цену договора в извещении и документации заказчики будут указывать одним из трех способов: </a:t>
            </a:r>
            <a:r>
              <a:rPr lang="ru-RU" sz="1800" dirty="0" smtClean="0"/>
              <a:t>начальная </a:t>
            </a:r>
            <a:r>
              <a:rPr lang="ru-RU" sz="1800" dirty="0" smtClean="0"/>
              <a:t>(максимальная) цена договора (НМЦД); формула цены и максимальное значение цены договора; цена единицы товара, работы или услуги и максимальное значение цены договора</a:t>
            </a:r>
            <a:r>
              <a:rPr lang="ru-RU" sz="1800" dirty="0" smtClean="0"/>
              <a:t>. </a:t>
            </a:r>
          </a:p>
          <a:p>
            <a:pPr marL="0" indent="0" algn="ctr">
              <a:buNone/>
            </a:pPr>
            <a:r>
              <a:rPr lang="ru-RU" sz="1800" dirty="0" smtClean="0"/>
              <a:t>( </a:t>
            </a:r>
            <a:r>
              <a:rPr lang="ru-RU" sz="1800" dirty="0" smtClean="0"/>
              <a:t>части </a:t>
            </a:r>
            <a:r>
              <a:rPr lang="ru-RU" sz="1800" dirty="0" smtClean="0"/>
              <a:t>9, 10  </a:t>
            </a:r>
            <a:r>
              <a:rPr lang="ru-RU" sz="1800" dirty="0" smtClean="0"/>
              <a:t>статьи 4 Закона № 223-ФЗ). 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52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627534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ФЗ-223,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 smtClean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3558"/>
            <a:ext cx="8507288" cy="4032447"/>
          </a:xfrm>
        </p:spPr>
        <p:txBody>
          <a:bodyPr/>
          <a:lstStyle/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1800" b="1" dirty="0" smtClean="0"/>
              <a:t>Изменили </a:t>
            </a:r>
            <a:r>
              <a:rPr lang="ru-RU" sz="1800" b="1" dirty="0" smtClean="0"/>
              <a:t>сведения в извещении и документации.</a:t>
            </a:r>
          </a:p>
          <a:p>
            <a:pPr marL="0" indent="0" algn="just">
              <a:buNone/>
            </a:pPr>
            <a:r>
              <a:rPr lang="ru-RU" sz="1600" dirty="0" smtClean="0"/>
              <a:t> </a:t>
            </a:r>
            <a:endParaRPr lang="ru-RU" sz="1600" dirty="0" smtClean="0"/>
          </a:p>
          <a:p>
            <a:pPr algn="just"/>
            <a:r>
              <a:rPr lang="ru-RU" sz="1800" dirty="0" smtClean="0"/>
              <a:t>С 1 июля 2018 к</a:t>
            </a:r>
            <a:r>
              <a:rPr lang="ru-RU" sz="1800" dirty="0" smtClean="0"/>
              <a:t> сведениям, которые заказчик будет обязан указать в </a:t>
            </a:r>
            <a:r>
              <a:rPr lang="ru-RU" sz="1800" dirty="0" smtClean="0"/>
              <a:t>извещении, </a:t>
            </a:r>
            <a:r>
              <a:rPr lang="ru-RU" sz="1800" dirty="0" smtClean="0"/>
              <a:t>добавили: 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	- </a:t>
            </a:r>
            <a:r>
              <a:rPr lang="ru-RU" sz="1800" dirty="0" smtClean="0"/>
              <a:t>адрес электронной площадки при конкурентной закупке; 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	- </a:t>
            </a:r>
            <a:r>
              <a:rPr lang="ru-RU" sz="1800" dirty="0" smtClean="0"/>
              <a:t>срок и порядок подачи заявок на закупку; 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	- </a:t>
            </a:r>
            <a:r>
              <a:rPr lang="ru-RU" sz="1800" dirty="0" smtClean="0"/>
              <a:t>порядок, в котором заказчик подводит итоги закупки (этапов закупки); 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	- </a:t>
            </a:r>
            <a:r>
              <a:rPr lang="ru-RU" sz="1800" dirty="0" smtClean="0"/>
              <a:t>описание объекта закупки согласно установленным правилам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2546"/>
            <a:ext cx="8507288" cy="504056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ФЗ-223,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 smtClean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</p:spPr>
        <p:txBody>
          <a:bodyPr/>
          <a:lstStyle/>
          <a:p>
            <a:pPr algn="ctr">
              <a:buNone/>
            </a:pPr>
            <a:r>
              <a:rPr lang="ru-RU" sz="1600" dirty="0" smtClean="0"/>
              <a:t>	</a:t>
            </a:r>
            <a:r>
              <a:rPr lang="ru-RU" sz="1600" b="1" dirty="0" smtClean="0"/>
              <a:t>И</a:t>
            </a:r>
            <a:r>
              <a:rPr lang="ru-RU" sz="1800" b="1" dirty="0" smtClean="0"/>
              <a:t>зменен срок </a:t>
            </a:r>
            <a:r>
              <a:rPr lang="ru-RU" sz="1800" b="1" dirty="0" smtClean="0"/>
              <a:t>публикации </a:t>
            </a:r>
            <a:r>
              <a:rPr lang="ru-RU" sz="1800" b="1" dirty="0" smtClean="0"/>
              <a:t>извещений</a:t>
            </a:r>
          </a:p>
          <a:p>
            <a:pPr algn="ctr">
              <a:buNone/>
            </a:pPr>
            <a:endParaRPr lang="ru-RU" sz="1800" b="1" dirty="0" smtClean="0"/>
          </a:p>
          <a:p>
            <a:pPr algn="just"/>
            <a:r>
              <a:rPr lang="ru-RU" sz="1800" dirty="0" smtClean="0"/>
              <a:t>Сроки</a:t>
            </a:r>
            <a:r>
              <a:rPr lang="ru-RU" sz="1800" dirty="0" smtClean="0"/>
              <a:t>, в которые заказчики </a:t>
            </a:r>
            <a:r>
              <a:rPr lang="ru-RU" sz="1800" dirty="0" smtClean="0"/>
              <a:t>публикуют </a:t>
            </a:r>
            <a:r>
              <a:rPr lang="ru-RU" sz="1800" dirty="0" smtClean="0"/>
              <a:t>извещение в ЕИС, зависят от способа закупки. </a:t>
            </a:r>
            <a:r>
              <a:rPr lang="ru-RU" sz="1800" dirty="0" smtClean="0"/>
              <a:t>Сроки </a:t>
            </a:r>
            <a:r>
              <a:rPr lang="ru-RU" sz="1800" dirty="0" smtClean="0"/>
              <a:t>для закупок у МСП и для закупок на общих основаниях отличаются.</a:t>
            </a:r>
          </a:p>
          <a:p>
            <a:pPr algn="just"/>
            <a:r>
              <a:rPr lang="ru-RU" sz="1800" dirty="0" smtClean="0"/>
              <a:t>Минимальный срок при общих закупках: 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- </a:t>
            </a:r>
            <a:r>
              <a:rPr lang="ru-RU" sz="1800" dirty="0" smtClean="0"/>
              <a:t>конкурс, аукцион - 15 календарных дней;  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- </a:t>
            </a:r>
            <a:r>
              <a:rPr lang="ru-RU" sz="1800" dirty="0" smtClean="0"/>
              <a:t>Запрос предложение – 7 рабочих дней;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- </a:t>
            </a:r>
            <a:r>
              <a:rPr lang="ru-RU" sz="1800" dirty="0" smtClean="0"/>
              <a:t>Запрос котировок- 5 рабочих дней.</a:t>
            </a:r>
          </a:p>
          <a:p>
            <a:pPr algn="just"/>
            <a:r>
              <a:rPr lang="ru-RU" sz="1800" dirty="0" smtClean="0"/>
              <a:t>Минимальный срок при закупках у МСП: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- </a:t>
            </a:r>
            <a:r>
              <a:rPr lang="ru-RU" sz="1800" dirty="0" smtClean="0"/>
              <a:t>Конкурс, Аукцион - семь календарных дней при НМЦД до 30 млн руб., 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	-</a:t>
            </a:r>
            <a:r>
              <a:rPr lang="ru-RU" sz="1800" dirty="0" smtClean="0"/>
              <a:t>15 </a:t>
            </a:r>
            <a:r>
              <a:rPr lang="ru-RU" sz="1800" dirty="0" smtClean="0"/>
              <a:t>календарных дней при НМЦД выше 30 </a:t>
            </a:r>
            <a:r>
              <a:rPr lang="ru-RU" sz="1800" dirty="0" smtClean="0"/>
              <a:t>млн.</a:t>
            </a:r>
            <a:r>
              <a:rPr lang="ru-RU" sz="1800" dirty="0" smtClean="0"/>
              <a:t> руб</a:t>
            </a:r>
            <a:r>
              <a:rPr lang="ru-RU" sz="1800" dirty="0" smtClean="0"/>
              <a:t>.</a:t>
            </a:r>
          </a:p>
          <a:p>
            <a:pPr algn="just"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2546"/>
            <a:ext cx="8507288" cy="432048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Изменения ФЗ-223, вступившие в силу с 01.07.2018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600" b="1" dirty="0" smtClean="0"/>
              <a:t>	</a:t>
            </a:r>
            <a:r>
              <a:rPr lang="ru-RU" sz="1800" b="1" dirty="0" smtClean="0"/>
              <a:t>Отчетность при закупках </a:t>
            </a:r>
            <a:endParaRPr lang="ru-RU" sz="1800" b="1" dirty="0" smtClean="0"/>
          </a:p>
          <a:p>
            <a:pPr marL="0" indent="0" algn="ctr">
              <a:buNone/>
            </a:pPr>
            <a:endParaRPr lang="ru-RU" sz="1800" b="1" dirty="0" smtClean="0"/>
          </a:p>
          <a:p>
            <a:pPr algn="just"/>
            <a:r>
              <a:rPr lang="ru-RU" sz="1800" dirty="0" smtClean="0"/>
              <a:t>Ежемесячные </a:t>
            </a:r>
            <a:r>
              <a:rPr lang="ru-RU" sz="1800" dirty="0"/>
              <a:t>отчеты о закупках у субъектов малого и среднего бизнеса </a:t>
            </a:r>
            <a:r>
              <a:rPr lang="ru-RU" sz="1800" dirty="0" smtClean="0"/>
              <a:t>с </a:t>
            </a:r>
            <a:r>
              <a:rPr lang="ru-RU" sz="1800" dirty="0" smtClean="0"/>
              <a:t>1 июля 2018 года не </a:t>
            </a:r>
            <a:r>
              <a:rPr lang="ru-RU" sz="1800" dirty="0" smtClean="0"/>
              <a:t>публикуются. 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В</a:t>
            </a:r>
            <a:r>
              <a:rPr lang="ru-RU" sz="1800" dirty="0" smtClean="0"/>
              <a:t> ЕИС заказчики размещают сведения о количестве и стоимости договоров по результатам всех закупок, закупок у единственного поставщика, а также договоров с единственным поставщиком по результатам несостоявшейся закупки. </a:t>
            </a:r>
            <a:r>
              <a:rPr lang="ru-RU" sz="1800" dirty="0" smtClean="0"/>
              <a:t>(ч.</a:t>
            </a:r>
            <a:r>
              <a:rPr lang="ru-RU" sz="1800" dirty="0" smtClean="0"/>
              <a:t> 19 </a:t>
            </a:r>
            <a:r>
              <a:rPr lang="ru-RU" sz="1800" dirty="0" smtClean="0"/>
              <a:t>ст.</a:t>
            </a:r>
            <a:r>
              <a:rPr lang="ru-RU" sz="1800" dirty="0" smtClean="0"/>
              <a:t> 4 Закона № 223-ФЗ).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44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699542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Изменения ФЗ-223,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71550"/>
            <a:ext cx="8712968" cy="4032447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/>
              <a:t>	</a:t>
            </a:r>
            <a:r>
              <a:rPr lang="ru-RU" sz="1600" b="1" dirty="0" smtClean="0"/>
              <a:t>Порядок судебного обжалования </a:t>
            </a:r>
          </a:p>
          <a:p>
            <a:pPr algn="just"/>
            <a:r>
              <a:rPr lang="ru-RU" sz="1600" dirty="0" smtClean="0"/>
              <a:t>Участник вправе обжаловать в суде любые действия заказчика. Корпорация МСП, региональные органы власти и созданные ими организации могут </a:t>
            </a:r>
            <a:r>
              <a:rPr lang="ru-RU" sz="1600" dirty="0" smtClean="0">
                <a:solidFill>
                  <a:srgbClr val="008080"/>
                </a:solidFill>
              </a:rPr>
              <a:t>подать жалобу, только если заказчик: </a:t>
            </a:r>
          </a:p>
          <a:p>
            <a:pPr algn="just"/>
            <a:r>
              <a:rPr lang="ru-RU" sz="1600" dirty="0" smtClean="0"/>
              <a:t>проводит </a:t>
            </a:r>
            <a:r>
              <a:rPr lang="ru-RU" sz="1600" dirty="0" smtClean="0"/>
              <a:t>закупку с нарушением Закона № 223-ФЗ или положения о закупке;</a:t>
            </a:r>
          </a:p>
          <a:p>
            <a:pPr algn="just"/>
            <a:r>
              <a:rPr lang="ru-RU" sz="1600" dirty="0" smtClean="0"/>
              <a:t>предъявил к участникам требования, которые не предусмотрел закупочной документацией; </a:t>
            </a:r>
          </a:p>
          <a:p>
            <a:pPr algn="just"/>
            <a:r>
              <a:rPr lang="ru-RU" sz="1600" dirty="0" smtClean="0"/>
              <a:t>не утвердил и не опубликовал в ЕИС положение о закупке и провел закупку не по правилам Закона № </a:t>
            </a:r>
            <a:r>
              <a:rPr lang="ru-RU" sz="1600" dirty="0" smtClean="0"/>
              <a:t>223-ФЗ</a:t>
            </a:r>
            <a:r>
              <a:rPr lang="ru-RU" sz="1600" dirty="0" smtClean="0"/>
              <a:t>; </a:t>
            </a:r>
          </a:p>
          <a:p>
            <a:pPr algn="just"/>
            <a:r>
              <a:rPr lang="ru-RU" sz="1600" dirty="0" smtClean="0"/>
              <a:t>не опубликовал в ЕИС годовой отчет о закупках у МСП или разместил недостоверные сведения.</a:t>
            </a:r>
          </a:p>
          <a:p>
            <a:pPr algn="just"/>
            <a:r>
              <a:rPr lang="ru-RU" sz="1600" dirty="0" smtClean="0">
                <a:solidFill>
                  <a:srgbClr val="008080"/>
                </a:solidFill>
              </a:rPr>
              <a:t>Введено </a:t>
            </a:r>
            <a:r>
              <a:rPr lang="ru-RU" sz="1600" dirty="0" smtClean="0">
                <a:solidFill>
                  <a:srgbClr val="008080"/>
                </a:solidFill>
              </a:rPr>
              <a:t>новое основание для жалобы в ФАС – нарушение Закона № 223-ФЗ оператором электронной площадки. Обратиться в антимонопольный орган по этому основанию вправе только участник закупки. </a:t>
            </a:r>
            <a:r>
              <a:rPr lang="ru-RU" sz="1600" dirty="0" smtClean="0">
                <a:solidFill>
                  <a:srgbClr val="008080"/>
                </a:solidFill>
              </a:rPr>
              <a:t>(ч.</a:t>
            </a:r>
            <a:r>
              <a:rPr lang="ru-RU" sz="1600" dirty="0" smtClean="0">
                <a:solidFill>
                  <a:srgbClr val="008080"/>
                </a:solidFill>
              </a:rPr>
              <a:t> 9 </a:t>
            </a:r>
            <a:r>
              <a:rPr lang="ru-RU" sz="1600" dirty="0" smtClean="0">
                <a:solidFill>
                  <a:srgbClr val="008080"/>
                </a:solidFill>
              </a:rPr>
              <a:t>ст.</a:t>
            </a:r>
            <a:r>
              <a:rPr lang="ru-RU" sz="1600" dirty="0" smtClean="0">
                <a:solidFill>
                  <a:srgbClr val="008080"/>
                </a:solidFill>
              </a:rPr>
              <a:t> 3 Закона № 223-ФЗ.)</a:t>
            </a:r>
            <a:endParaRPr lang="ru-RU" sz="1600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470"/>
            <a:ext cx="8229600" cy="72008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Ведение </a:t>
            </a:r>
            <a:r>
              <a:rPr lang="ru-RU" sz="2000" b="1" dirty="0" smtClean="0">
                <a:solidFill>
                  <a:srgbClr val="C00000"/>
                </a:solidFill>
              </a:rPr>
              <a:t>реестра недобросовестных поставщиков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751065"/>
          </a:xfrm>
        </p:spPr>
        <p:txBody>
          <a:bodyPr/>
          <a:lstStyle/>
          <a:p>
            <a:pPr lvl="8" algn="ctr"/>
            <a:endParaRPr lang="ru-RU" sz="600" dirty="0" smtClean="0"/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008080"/>
                </a:solidFill>
              </a:rPr>
              <a:t>Обращение Заказчика о включении лица в РНП направляется в антимонопольный орган </a:t>
            </a:r>
            <a:r>
              <a:rPr lang="ru-RU" sz="1800" b="1" dirty="0" smtClean="0">
                <a:solidFill>
                  <a:srgbClr val="008080"/>
                </a:solidFill>
              </a:rPr>
              <a:t>вне зависимости от заключения контракта со следующим участником   </a:t>
            </a:r>
            <a:r>
              <a:rPr lang="ru-RU" sz="1800" dirty="0" smtClean="0">
                <a:solidFill>
                  <a:srgbClr val="008080"/>
                </a:solidFill>
              </a:rPr>
              <a:t>(с </a:t>
            </a:r>
            <a:r>
              <a:rPr lang="ru-RU" sz="1800" dirty="0">
                <a:solidFill>
                  <a:srgbClr val="008080"/>
                </a:solidFill>
              </a:rPr>
              <a:t>участником закупки, с которым </a:t>
            </a:r>
            <a:r>
              <a:rPr lang="ru-RU" sz="1800" dirty="0" smtClean="0">
                <a:solidFill>
                  <a:srgbClr val="008080"/>
                </a:solidFill>
              </a:rPr>
              <a:t>заключается </a:t>
            </a:r>
            <a:r>
              <a:rPr lang="ru-RU" sz="1800" dirty="0">
                <a:solidFill>
                  <a:srgbClr val="008080"/>
                </a:solidFill>
              </a:rPr>
              <a:t>контракт при уклонении победителя определения </a:t>
            </a:r>
            <a:r>
              <a:rPr lang="ru-RU" sz="1800" dirty="0" smtClean="0">
                <a:solidFill>
                  <a:srgbClr val="008080"/>
                </a:solidFill>
              </a:rPr>
              <a:t>поставщика)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008080"/>
                </a:solidFill>
                <a:ea typeface="Times New Roman"/>
                <a:cs typeface="Times New Roman"/>
              </a:rPr>
              <a:t> </a:t>
            </a:r>
            <a:r>
              <a:rPr lang="ru-RU" sz="1800" dirty="0">
                <a:solidFill>
                  <a:srgbClr val="008080"/>
                </a:solidFill>
                <a:ea typeface="Times New Roman"/>
                <a:cs typeface="Times New Roman"/>
              </a:rPr>
              <a:t>Т</a:t>
            </a:r>
            <a:r>
              <a:rPr lang="ru-RU" sz="1800" dirty="0" smtClean="0">
                <a:solidFill>
                  <a:srgbClr val="008080"/>
                </a:solidFill>
                <a:ea typeface="Times New Roman"/>
                <a:cs typeface="Times New Roman"/>
              </a:rPr>
              <a:t>акже обращаем </a:t>
            </a:r>
            <a:r>
              <a:rPr lang="ru-RU" sz="1800" dirty="0">
                <a:solidFill>
                  <a:srgbClr val="008080"/>
                </a:solidFill>
                <a:ea typeface="Times New Roman"/>
                <a:cs typeface="Times New Roman"/>
              </a:rPr>
              <a:t>внимание заказчиков на необходимость строгого соблюдения требований ФЗ-44 в части сроков и процедур одностороннего отказа от исполнения контракта. Формальное несоблюдение заказчиком требований ФЗ-44 делает невозможным включение лица в РНП.</a:t>
            </a:r>
            <a:endParaRPr lang="ru-RU" sz="1800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30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Реестр недобросовестных поставщиков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pic>
        <p:nvPicPr>
          <p:cNvPr id="5" name="Содержимое 4" descr="рн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99542"/>
            <a:ext cx="4139952" cy="3816424"/>
          </a:xfr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325814"/>
              </p:ext>
            </p:extLst>
          </p:nvPr>
        </p:nvGraphicFramePr>
        <p:xfrm>
          <a:off x="1545890" y="699542"/>
          <a:ext cx="7598110" cy="423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Основания включения в РНП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pic>
        <p:nvPicPr>
          <p:cNvPr id="5" name="Содержимое 4" descr="рн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99542"/>
            <a:ext cx="2890155" cy="2664296"/>
          </a:xfr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034946"/>
              </p:ext>
            </p:extLst>
          </p:nvPr>
        </p:nvGraphicFramePr>
        <p:xfrm>
          <a:off x="1545890" y="699542"/>
          <a:ext cx="7598110" cy="423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788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torg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71550"/>
            <a:ext cx="2664296" cy="2016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2204"/>
          </a:xfrm>
        </p:spPr>
        <p:txBody>
          <a:bodyPr/>
          <a:lstStyle/>
          <a:p>
            <a:r>
              <a:rPr lang="ru-RU" sz="1700" b="1" dirty="0" smtClean="0">
                <a:solidFill>
                  <a:schemeClr val="bg1"/>
                </a:solidFill>
              </a:rPr>
              <a:t>РАССМОТРЕНИЕ ЖАЛОБ  </a:t>
            </a:r>
            <a:br>
              <a:rPr lang="ru-RU" sz="1700" b="1" dirty="0" smtClean="0">
                <a:solidFill>
                  <a:schemeClr val="bg1"/>
                </a:solidFill>
              </a:rPr>
            </a:br>
            <a:r>
              <a:rPr lang="ru-RU" sz="1700" b="1" dirty="0" smtClean="0">
                <a:solidFill>
                  <a:schemeClr val="bg1"/>
                </a:solidFill>
              </a:rPr>
              <a:t>О НАРУШЕНИИ ЗАКОНА О КОНТРАКТНОЙ СИСТЕМЕ</a:t>
            </a:r>
          </a:p>
        </p:txBody>
      </p:sp>
      <p:sp>
        <p:nvSpPr>
          <p:cNvPr id="102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D19411-CCD4-46E0-8717-15B0D9D7EBA3}" type="slidenum">
              <a:rPr lang="ru-RU" smtClean="0">
                <a:latin typeface="Arial" pitchFamily="34" charset="0"/>
                <a:ea typeface="MS PGothic" pitchFamily="34" charset="-128"/>
              </a:rPr>
              <a:pPr/>
              <a:t>3</a:t>
            </a:fld>
            <a:endParaRPr lang="ru-RU" smtClean="0">
              <a:latin typeface="Arial" pitchFamily="34" charset="0"/>
              <a:ea typeface="MS PGothic" pitchFamily="34" charset="-128"/>
            </a:endParaRPr>
          </a:p>
        </p:txBody>
      </p:sp>
      <p:graphicFrame>
        <p:nvGraphicFramePr>
          <p:cNvPr id="6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92027"/>
              </p:ext>
            </p:extLst>
          </p:nvPr>
        </p:nvGraphicFramePr>
        <p:xfrm>
          <a:off x="2143125" y="910829"/>
          <a:ext cx="7000875" cy="401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349755"/>
              </p:ext>
            </p:extLst>
          </p:nvPr>
        </p:nvGraphicFramePr>
        <p:xfrm>
          <a:off x="1439652" y="771550"/>
          <a:ext cx="7598110" cy="423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-164554"/>
            <a:ext cx="9252520" cy="72008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Односторонний отказ заказчика от исполнения контракта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960440"/>
          </a:xfrm>
        </p:spPr>
        <p:txBody>
          <a:bodyPr/>
          <a:lstStyle/>
          <a:p>
            <a:pPr lvl="0" algn="just"/>
            <a:r>
              <a:rPr lang="ru-RU" sz="1200" dirty="0" smtClean="0">
                <a:solidFill>
                  <a:schemeClr val="tx1"/>
                </a:solidFill>
              </a:rPr>
              <a:t>(1) Претензия </a:t>
            </a:r>
            <a:r>
              <a:rPr lang="ru-RU" sz="1200" dirty="0">
                <a:solidFill>
                  <a:schemeClr val="tx1"/>
                </a:solidFill>
              </a:rPr>
              <a:t>о нарушении существенных условий контракта.</a:t>
            </a:r>
          </a:p>
          <a:p>
            <a:pPr lvl="0" algn="just"/>
            <a:r>
              <a:rPr lang="ru-RU" sz="1200" dirty="0">
                <a:solidFill>
                  <a:schemeClr val="tx1"/>
                </a:solidFill>
              </a:rPr>
              <a:t>1</a:t>
            </a:r>
            <a:r>
              <a:rPr lang="ru-RU" sz="1200" dirty="0" smtClean="0">
                <a:solidFill>
                  <a:schemeClr val="tx1"/>
                </a:solidFill>
              </a:rPr>
              <a:t>. Если </a:t>
            </a:r>
            <a:r>
              <a:rPr lang="ru-RU" sz="1200" dirty="0">
                <a:solidFill>
                  <a:schemeClr val="tx1"/>
                </a:solidFill>
              </a:rPr>
              <a:t>недостатки не устранены , то принимается  решение о расторжении контракта в одностороннем порядке (часть 9 статьи 95 ФЗ-44).</a:t>
            </a:r>
          </a:p>
          <a:p>
            <a:pPr lvl="0" algn="just"/>
            <a:r>
              <a:rPr lang="ru-RU" sz="1200" dirty="0">
                <a:solidFill>
                  <a:schemeClr val="tx1"/>
                </a:solidFill>
              </a:rPr>
              <a:t>2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r>
              <a:rPr lang="ru-RU" sz="1200" dirty="0">
                <a:solidFill>
                  <a:schemeClr val="tx1"/>
                </a:solidFill>
              </a:rPr>
              <a:t>В течение 3-х рабочих дней со дня принятия решения (часть 12 статьи 95 ФЗ-44) </a:t>
            </a:r>
            <a:r>
              <a:rPr lang="ru-RU" sz="1200" b="1" dirty="0">
                <a:solidFill>
                  <a:schemeClr val="tx1"/>
                </a:solidFill>
              </a:rPr>
              <a:t>Заказчик надлежащим образом информирует о принятом решении</a:t>
            </a:r>
            <a:r>
              <a:rPr lang="ru-RU" sz="12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</a:rPr>
              <a:t>- решение размещается в ЕИС,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</a:rPr>
              <a:t>-  решение направляется </a:t>
            </a:r>
            <a:r>
              <a:rPr lang="ru-RU" sz="1200" b="1" u="sng" dirty="0">
                <a:solidFill>
                  <a:schemeClr val="tx1"/>
                </a:solidFill>
              </a:rPr>
              <a:t>минимум 2 способами </a:t>
            </a:r>
            <a:r>
              <a:rPr lang="ru-RU" sz="1200" dirty="0">
                <a:solidFill>
                  <a:schemeClr val="tx1"/>
                </a:solidFill>
              </a:rPr>
              <a:t>(</a:t>
            </a:r>
            <a:r>
              <a:rPr lang="ru-RU" sz="1200" u="sng" dirty="0">
                <a:solidFill>
                  <a:schemeClr val="tx1"/>
                </a:solidFill>
              </a:rPr>
              <a:t>обязательно</a:t>
            </a:r>
            <a:r>
              <a:rPr lang="ru-RU" sz="1200" dirty="0">
                <a:solidFill>
                  <a:schemeClr val="tx1"/>
                </a:solidFill>
              </a:rPr>
              <a:t> по почте заказным письмом с уведомлением по адресу, указанному в контракте, а также иным способом (факс, электронная почта, телеграмма, любой способ с фиксированием уведомления и получения</a:t>
            </a:r>
            <a:r>
              <a:rPr lang="ru-RU" sz="1200" dirty="0" smtClean="0">
                <a:solidFill>
                  <a:schemeClr val="tx1"/>
                </a:solidFill>
              </a:rPr>
              <a:t>). </a:t>
            </a:r>
            <a:r>
              <a:rPr lang="ru-RU" sz="1200" b="1" dirty="0" smtClean="0">
                <a:solidFill>
                  <a:schemeClr val="tx1"/>
                </a:solidFill>
              </a:rPr>
              <a:t>(Дело А53-23404/2017)</a:t>
            </a:r>
            <a:endParaRPr lang="ru-RU" sz="1200" b="1" dirty="0">
              <a:solidFill>
                <a:schemeClr val="tx1"/>
              </a:solidFill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u="sng" dirty="0">
                <a:solidFill>
                  <a:schemeClr val="tx1"/>
                </a:solidFill>
              </a:rPr>
              <a:t>Дата надлежащего уведомления</a:t>
            </a:r>
            <a:r>
              <a:rPr lang="ru-RU" sz="12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- д</a:t>
            </a:r>
            <a:r>
              <a:rPr lang="ru-RU" sz="1200" dirty="0" smtClean="0">
                <a:solidFill>
                  <a:schemeClr val="tx1"/>
                </a:solidFill>
              </a:rPr>
              <a:t>ата </a:t>
            </a:r>
            <a:r>
              <a:rPr lang="ru-RU" sz="1200" dirty="0">
                <a:solidFill>
                  <a:schemeClr val="tx1"/>
                </a:solidFill>
              </a:rPr>
              <a:t>получения заказчиком подтверждения о вручении поставщику </a:t>
            </a:r>
            <a:r>
              <a:rPr lang="ru-RU" sz="1200" dirty="0" smtClean="0">
                <a:solidFill>
                  <a:schemeClr val="tx1"/>
                </a:solidFill>
              </a:rPr>
              <a:t>решения.</a:t>
            </a:r>
            <a:endParaRPr lang="ru-RU" sz="1200" dirty="0">
              <a:solidFill>
                <a:schemeClr val="tx1"/>
              </a:solidFill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-  л</a:t>
            </a:r>
            <a:r>
              <a:rPr lang="ru-RU" sz="1200" dirty="0" smtClean="0">
                <a:solidFill>
                  <a:schemeClr val="tx1"/>
                </a:solidFill>
              </a:rPr>
              <a:t>ибо </a:t>
            </a:r>
            <a:r>
              <a:rPr lang="ru-RU" sz="1200" dirty="0">
                <a:solidFill>
                  <a:schemeClr val="tx1"/>
                </a:solidFill>
              </a:rPr>
              <a:t>дата получения заказчиком информации об отсутствии поставщика по его адресу, указанному в </a:t>
            </a:r>
            <a:r>
              <a:rPr lang="ru-RU" sz="1200" dirty="0" smtClean="0">
                <a:solidFill>
                  <a:schemeClr val="tx1"/>
                </a:solidFill>
              </a:rPr>
              <a:t>контракте.</a:t>
            </a:r>
            <a:endParaRPr lang="ru-RU" sz="1200" dirty="0">
              <a:solidFill>
                <a:schemeClr val="tx1"/>
              </a:solidFill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- ли</a:t>
            </a:r>
            <a:r>
              <a:rPr lang="ru-RU" sz="1200" dirty="0" smtClean="0">
                <a:solidFill>
                  <a:schemeClr val="tx1"/>
                </a:solidFill>
              </a:rPr>
              <a:t>бо </a:t>
            </a:r>
            <a:r>
              <a:rPr lang="ru-RU" sz="1200" dirty="0">
                <a:solidFill>
                  <a:schemeClr val="tx1"/>
                </a:solidFill>
              </a:rPr>
              <a:t>дата по истечении тридцати дней с даты размещения решения в ЕИС (при невозможности получения подтверждения, указанного в </a:t>
            </a:r>
            <a:r>
              <a:rPr lang="ru-RU" sz="1200" dirty="0" smtClean="0">
                <a:solidFill>
                  <a:schemeClr val="tx1"/>
                </a:solidFill>
              </a:rPr>
              <a:t>первых двух случаях).</a:t>
            </a:r>
            <a:endParaRPr lang="ru-RU" sz="1200" dirty="0">
              <a:solidFill>
                <a:schemeClr val="tx1"/>
              </a:solidFill>
            </a:endParaRPr>
          </a:p>
          <a:p>
            <a:pPr lvl="0" algn="just"/>
            <a:r>
              <a:rPr lang="ru-RU" sz="1200" dirty="0" smtClean="0">
                <a:solidFill>
                  <a:schemeClr val="tx1"/>
                </a:solidFill>
              </a:rPr>
              <a:t>3. Решение </a:t>
            </a:r>
            <a:r>
              <a:rPr lang="ru-RU" sz="1200" dirty="0">
                <a:solidFill>
                  <a:schemeClr val="tx1"/>
                </a:solidFill>
              </a:rPr>
              <a:t>об одностороннем отказе от исполнения контракта вступает в силу и контракт считается расторгнутым через 10 дней с даты надлежащего уведомления заказчиком поставщика.</a:t>
            </a:r>
          </a:p>
          <a:p>
            <a:pPr lvl="0" algn="just"/>
            <a:r>
              <a:rPr lang="ru-RU" sz="1200" dirty="0">
                <a:solidFill>
                  <a:schemeClr val="tx1"/>
                </a:solidFill>
              </a:rPr>
              <a:t> Заказчик обязан отменить не вступившее в силу решение, если в течение 10 </a:t>
            </a:r>
            <a:r>
              <a:rPr lang="ru-RU" sz="1200" dirty="0" smtClean="0">
                <a:solidFill>
                  <a:schemeClr val="tx1"/>
                </a:solidFill>
              </a:rPr>
              <a:t>дней с </a:t>
            </a:r>
            <a:r>
              <a:rPr lang="ru-RU" sz="1200" dirty="0">
                <a:solidFill>
                  <a:schemeClr val="tx1"/>
                </a:solidFill>
              </a:rPr>
              <a:t>даты надлежащего уведомления поставщика устранено допущенное нарушение условий контракта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94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Предписания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/>
          <a:lstStyle/>
          <a:p>
            <a:pPr marL="0" lvl="0" indent="539750" algn="just" eaLnBrk="1" hangingPunct="1">
              <a:spcBef>
                <a:spcPct val="0"/>
              </a:spcBef>
              <a:buNone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выявлений нарушения Закона о контрактной системе Комиссией принимается </a:t>
            </a:r>
            <a:r>
              <a:rPr lang="ru-RU" sz="1500" u="sng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о выдаче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порядке п.2 ч. 22 ст. 99 Закона о контрактной </a:t>
            </a:r>
            <a:r>
              <a:rPr lang="ru-RU" sz="1500" u="sng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системе обязательных для исполнения предписаний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устранении таких нарушений в соответствии с законодательством Российской Федерации, в том числе об аннулировании определения поставщиков (подрядчиков, исполнителей).</a:t>
            </a:r>
          </a:p>
          <a:p>
            <a:pPr algn="just"/>
            <a:r>
              <a:rPr lang="ru-RU" sz="1500" dirty="0"/>
              <a:t>    В предписании указывается необходимость совершения </a:t>
            </a:r>
            <a:r>
              <a:rPr lang="ru-RU" sz="1500" u="sng" dirty="0"/>
              <a:t>конкретных действий</a:t>
            </a:r>
            <a:r>
              <a:rPr lang="ru-RU" sz="1500" dirty="0"/>
              <a:t>, направленных на устранение допущенных нарушений, а также </a:t>
            </a:r>
            <a:r>
              <a:rPr lang="ru-RU" sz="1500" u="sng" dirty="0"/>
              <a:t>сроки</a:t>
            </a:r>
            <a:r>
              <a:rPr lang="ru-RU" sz="1500" dirty="0"/>
              <a:t> его исполнения.</a:t>
            </a:r>
          </a:p>
          <a:p>
            <a:pPr algn="just"/>
            <a:r>
              <a:rPr lang="ru-RU" sz="1500" dirty="0"/>
              <a:t>    Действующим законодательством </a:t>
            </a:r>
            <a:r>
              <a:rPr lang="ru-RU" sz="1500" u="sng" dirty="0"/>
              <a:t>не предусмотрена процедура приостановления сроков исполнения предписания </a:t>
            </a:r>
            <a:r>
              <a:rPr lang="ru-RU" sz="1500" dirty="0"/>
              <a:t>в случае судебного обжалования принятого комиссией решения.</a:t>
            </a:r>
          </a:p>
          <a:p>
            <a:pPr algn="just"/>
            <a:r>
              <a:rPr lang="ru-RU" sz="1500" dirty="0"/>
              <a:t>   В силу </a:t>
            </a:r>
            <a:r>
              <a:rPr lang="ru-RU" sz="1500" dirty="0" smtClean="0"/>
              <a:t>части 7 </a:t>
            </a:r>
            <a:r>
              <a:rPr lang="ru-RU" sz="1500" dirty="0" err="1" smtClean="0"/>
              <a:t>статьти</a:t>
            </a:r>
            <a:r>
              <a:rPr lang="ru-RU" sz="1500" dirty="0" smtClean="0"/>
              <a:t> </a:t>
            </a:r>
            <a:r>
              <a:rPr lang="ru-RU" sz="1500" dirty="0"/>
              <a:t>19.5 КоАП невыполнение в установленный срок законного предписания органа, уполномоченного на осуществление контроля в сфере закупок, - влечет наложение административного штрафа на должностных лиц в размере пятидесяти тысяч рублей; на юридических лиц - пятисот тысяч рублей</a:t>
            </a:r>
            <a:r>
              <a:rPr lang="ru-RU" sz="1600" dirty="0"/>
              <a:t>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13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 descr="FAS-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6" y="1940590"/>
            <a:ext cx="155952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951310"/>
            <a:ext cx="79581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333399"/>
                </a:solidFill>
                <a:latin typeface="+mn-lt"/>
              </a:rPr>
              <a:t>СПАСИБО ЗА ВНИМАНИЕ!</a:t>
            </a:r>
            <a:r>
              <a:rPr lang="en-US" sz="2000" b="1" dirty="0">
                <a:solidFill>
                  <a:srgbClr val="333399"/>
                </a:solidFill>
                <a:latin typeface="+mn-lt"/>
              </a:rPr>
              <a:t/>
            </a:r>
            <a:br>
              <a:rPr lang="en-US" sz="2000" b="1" dirty="0">
                <a:solidFill>
                  <a:srgbClr val="333399"/>
                </a:solidFill>
                <a:latin typeface="+mn-lt"/>
              </a:rPr>
            </a:br>
            <a:endParaRPr lang="ru-RU" sz="20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3592556" y="3588544"/>
            <a:ext cx="2524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333399"/>
                </a:solidFill>
                <a:latin typeface="+mn-lt"/>
              </a:rPr>
              <a:t>      </a:t>
            </a:r>
            <a:endParaRPr lang="ru-RU" sz="2800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3072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3AAB15-A8D9-4782-A11B-B975B3011B06}" type="slidenum">
              <a:rPr lang="ru-RU" smtClean="0"/>
              <a:pPr/>
              <a:t>32</a:t>
            </a:fld>
            <a:endParaRPr lang="ru-RU" smtClean="0"/>
          </a:p>
        </p:txBody>
      </p:sp>
      <p:pic>
        <p:nvPicPr>
          <p:cNvPr id="18" name="Picture 5" descr="C:\Documents and Settings\to39-Kuxa.AM\Рабочий стол\ФБ УФАС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4071948"/>
            <a:ext cx="19748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28794" y="1714494"/>
            <a:ext cx="635798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333399"/>
                </a:solidFill>
                <a:latin typeface="+mn-lt"/>
                <a:hlinkClick r:id="rId4"/>
              </a:rPr>
              <a:t>236006, г. Калининград,</a:t>
            </a:r>
          </a:p>
          <a:p>
            <a:pPr algn="ctr"/>
            <a:r>
              <a:rPr lang="ru-RU" sz="2000" dirty="0" smtClean="0">
                <a:solidFill>
                  <a:srgbClr val="333399"/>
                </a:solidFill>
                <a:latin typeface="+mn-lt"/>
                <a:hlinkClick r:id="rId4"/>
              </a:rPr>
              <a:t> ул. </a:t>
            </a:r>
            <a:r>
              <a:rPr lang="ru-RU" sz="2000" dirty="0" err="1" smtClean="0">
                <a:solidFill>
                  <a:srgbClr val="333399"/>
                </a:solidFill>
                <a:latin typeface="+mn-lt"/>
                <a:hlinkClick r:id="rId4"/>
              </a:rPr>
              <a:t>Барнаульская</a:t>
            </a:r>
            <a:r>
              <a:rPr lang="ru-RU" sz="2000" dirty="0" smtClean="0">
                <a:solidFill>
                  <a:srgbClr val="333399"/>
                </a:solidFill>
                <a:latin typeface="+mn-lt"/>
                <a:hlinkClick r:id="rId4"/>
              </a:rPr>
              <a:t>, 3, бокс 5066</a:t>
            </a:r>
          </a:p>
          <a:p>
            <a:pPr algn="ctr"/>
            <a:r>
              <a:rPr lang="ru-RU" sz="2000" dirty="0" smtClean="0">
                <a:solidFill>
                  <a:srgbClr val="333399"/>
                </a:solidFill>
                <a:latin typeface="+mn-lt"/>
                <a:hlinkClick r:id="rId4"/>
              </a:rPr>
              <a:t>Телефон 537201</a:t>
            </a:r>
          </a:p>
          <a:p>
            <a:pPr algn="ctr"/>
            <a:r>
              <a:rPr lang="ru-RU" sz="2000" dirty="0" smtClean="0">
                <a:solidFill>
                  <a:srgbClr val="333399"/>
                </a:solidFill>
                <a:latin typeface="+mn-lt"/>
                <a:hlinkClick r:id="rId4"/>
              </a:rPr>
              <a:t>Факс 537200</a:t>
            </a:r>
          </a:p>
          <a:p>
            <a:pPr algn="ctr"/>
            <a:r>
              <a:rPr lang="en-US" sz="2000" dirty="0" smtClean="0">
                <a:solidFill>
                  <a:srgbClr val="333399"/>
                </a:solidFill>
                <a:latin typeface="+mn-lt"/>
                <a:hlinkClick r:id="rId4"/>
              </a:rPr>
              <a:t>www.kaliningrad.fas.gov.ru</a:t>
            </a:r>
            <a:endParaRPr lang="ru-RU" sz="2000" dirty="0">
              <a:solidFill>
                <a:srgbClr val="333399"/>
              </a:solidFill>
              <a:latin typeface="+mn-lt"/>
            </a:endParaRPr>
          </a:p>
        </p:txBody>
      </p:sp>
      <p:pic>
        <p:nvPicPr>
          <p:cNvPr id="9" name="Содержимое 4" descr="ютюб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3857634"/>
            <a:ext cx="1643074" cy="85725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86248" y="4143386"/>
            <a:ext cx="1865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66FF"/>
                </a:solidFill>
              </a:rPr>
              <a:t>УФАС Калининград 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2" descr="C:\Documents and Settings\OTsigankov\Рабочий стол\Презентация\reklam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15566"/>
            <a:ext cx="1919288" cy="211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0" y="0"/>
            <a:ext cx="9144000" cy="452438"/>
          </a:xfrm>
          <a:prstGeom prst="rect">
            <a:avLst/>
          </a:prstGeom>
          <a:solidFill>
            <a:schemeClr val="accent5">
              <a:lumMod val="5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2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7010400" y="4914900"/>
            <a:ext cx="2133600" cy="228600"/>
          </a:xfrm>
          <a:noFill/>
        </p:spPr>
        <p:txBody>
          <a:bodyPr/>
          <a:lstStyle/>
          <a:p>
            <a:r>
              <a:rPr lang="ru-RU" dirty="0" smtClean="0">
                <a:latin typeface="Arial" pitchFamily="34" charset="0"/>
                <a:ea typeface="MS PGothic" pitchFamily="34" charset="-128"/>
              </a:rPr>
              <a:t>5</a:t>
            </a:r>
          </a:p>
          <a:p>
            <a:endParaRPr lang="ru-RU" dirty="0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2293" name="Заголовок 6"/>
          <p:cNvSpPr>
            <a:spLocks noGrp="1"/>
          </p:cNvSpPr>
          <p:nvPr>
            <p:ph type="title"/>
          </p:nvPr>
        </p:nvSpPr>
        <p:spPr>
          <a:xfrm>
            <a:off x="179512" y="-29766"/>
            <a:ext cx="8856984" cy="482204"/>
          </a:xfrm>
        </p:spPr>
        <p:txBody>
          <a:bodyPr/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РАССМОТРЕНИЕ  ЖАЛОБ О НАРУШЕНИИ ЗАКОНА О КОНТРАКТНОЙ СИСТЕМЕ  в 2017 и 2018 </a:t>
            </a:r>
            <a:r>
              <a:rPr lang="ru-RU" sz="1400" b="1" dirty="0" err="1" smtClean="0">
                <a:solidFill>
                  <a:schemeClr val="bg1"/>
                </a:solidFill>
              </a:rPr>
              <a:t>гг</a:t>
            </a:r>
            <a:endParaRPr lang="ru-RU" sz="1400" dirty="0" smtClean="0"/>
          </a:p>
        </p:txBody>
      </p:sp>
      <p:graphicFrame>
        <p:nvGraphicFramePr>
          <p:cNvPr id="7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356721"/>
              </p:ext>
            </p:extLst>
          </p:nvPr>
        </p:nvGraphicFramePr>
        <p:xfrm>
          <a:off x="194724" y="699542"/>
          <a:ext cx="8786813" cy="4125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452438"/>
          </a:xfrm>
          <a:prstGeom prst="rect">
            <a:avLst/>
          </a:prstGeom>
          <a:solidFill>
            <a:schemeClr val="accent5">
              <a:lumMod val="5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16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7010400" y="4914900"/>
            <a:ext cx="2133600" cy="228600"/>
          </a:xfrm>
          <a:noFill/>
        </p:spPr>
        <p:txBody>
          <a:bodyPr/>
          <a:lstStyle/>
          <a:p>
            <a:r>
              <a:rPr lang="ru-RU" dirty="0" smtClean="0">
                <a:latin typeface="Arial" pitchFamily="34" charset="0"/>
                <a:ea typeface="MS PGothic" pitchFamily="34" charset="-128"/>
              </a:rPr>
              <a:t>6</a:t>
            </a:r>
          </a:p>
          <a:p>
            <a:endParaRPr lang="ru-RU" dirty="0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331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22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Проведение внеплановых проверок  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545633"/>
              </p:ext>
            </p:extLst>
          </p:nvPr>
        </p:nvGraphicFramePr>
        <p:xfrm>
          <a:off x="142875" y="750094"/>
          <a:ext cx="8858250" cy="4125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79DD0D-09AA-448E-BCCC-BF2A30AF1DB7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8437" name="Rectangle 2"/>
          <p:cNvSpPr>
            <a:spLocks noGrp="1"/>
          </p:cNvSpPr>
          <p:nvPr>
            <p:ph type="title" idx="4294967295"/>
          </p:nvPr>
        </p:nvSpPr>
        <p:spPr>
          <a:xfrm>
            <a:off x="-108520" y="195486"/>
            <a:ext cx="9144000" cy="410765"/>
          </a:xfrm>
        </p:spPr>
        <p:txBody>
          <a:bodyPr lIns="90000" tIns="45000" rIns="90000" bIns="45000" anchor="t"/>
          <a:lstStyle/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Закупки</a:t>
            </a:r>
          </a:p>
        </p:txBody>
      </p:sp>
      <p:pic>
        <p:nvPicPr>
          <p:cNvPr id="7" name="Picture 3" descr="C:\Users\silkova\Desktop\lori-0003907692-smallww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00444"/>
            <a:ext cx="1571636" cy="123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857238"/>
            <a:ext cx="87849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Калининградское УФАС России </a:t>
            </a:r>
            <a:r>
              <a:rPr lang="ru-RU" sz="1600" b="1" u="sng" dirty="0" smtClean="0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не рассматривает </a:t>
            </a:r>
            <a:r>
              <a:rPr lang="ru-RU" sz="1600" dirty="0" smtClean="0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жалобы в сфере государственного оборонного заказа, жалобы на действия операторов электронных площадок, жалобы на проведение закупок, НМЦК которых более 1 млрд. руб.</a:t>
            </a:r>
            <a:r>
              <a:rPr lang="ru-RU" sz="1600" dirty="0"/>
              <a:t> </a:t>
            </a:r>
            <a:r>
              <a:rPr lang="ru-RU" dirty="0">
                <a:solidFill>
                  <a:srgbClr val="0070C0"/>
                </a:solidFill>
              </a:rPr>
              <a:t>Рассмотрение жалобы не осуществляется в отношении результатов оценки заявок на участие в конкурсе, в запросе предложений, окончательных предложений в соответствии с указанными в </a:t>
            </a:r>
            <a:r>
              <a:rPr lang="ru-RU" dirty="0">
                <a:solidFill>
                  <a:srgbClr val="0070C0"/>
                </a:solidFill>
                <a:hlinkClick r:id="rId3"/>
              </a:rPr>
              <a:t>пунктах 3 и </a:t>
            </a:r>
            <a:r>
              <a:rPr lang="ru-RU" dirty="0">
                <a:solidFill>
                  <a:srgbClr val="0070C0"/>
                </a:solidFill>
              </a:rPr>
              <a:t>4 части 1 статьи 32 </a:t>
            </a:r>
            <a:r>
              <a:rPr lang="ru-RU" dirty="0" smtClean="0">
                <a:solidFill>
                  <a:srgbClr val="0070C0"/>
                </a:solidFill>
              </a:rPr>
              <a:t>ФЗ-44 критериями оценки</a:t>
            </a:r>
            <a:r>
              <a:rPr lang="ru-RU" dirty="0"/>
              <a:t> </a:t>
            </a:r>
            <a:r>
              <a:rPr lang="ru-RU" dirty="0" smtClean="0">
                <a:solidFill>
                  <a:srgbClr val="0070C0"/>
                </a:solidFill>
              </a:rPr>
              <a:t>(качественные</a:t>
            </a:r>
            <a:r>
              <a:rPr lang="ru-RU" dirty="0">
                <a:solidFill>
                  <a:srgbClr val="0070C0"/>
                </a:solidFill>
              </a:rPr>
              <a:t>, функциональные и экологические характеристики объекта </a:t>
            </a:r>
            <a:r>
              <a:rPr lang="ru-RU" dirty="0" smtClean="0">
                <a:solidFill>
                  <a:srgbClr val="0070C0"/>
                </a:solidFill>
              </a:rPr>
              <a:t>закупки; квалификация участника)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spcAft>
                <a:spcPts val="1000"/>
              </a:spcAft>
              <a:defRPr/>
            </a:pPr>
            <a:r>
              <a:rPr lang="ru-RU" sz="1600" dirty="0" smtClean="0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Резолютивная часть решения по 44-ФЗ оглашается в день принятия, решение с мотивировочной и резолютивной частью выдаются на руки спорящим сторонам в течение </a:t>
            </a:r>
            <a:r>
              <a:rPr lang="ru-RU" sz="1600" b="1" dirty="0" smtClean="0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8 дней </a:t>
            </a:r>
            <a:r>
              <a:rPr lang="ru-RU" sz="1600" b="1" i="1" dirty="0" smtClean="0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(5 дней – принятие решения + 3 дня –изготовление решения и размещение в ЕИС).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473234"/>
            <a:ext cx="75009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/>
                </a:solidFill>
              </a:rPr>
              <a:t>Контрольный орган в сфере закупок вправе </a:t>
            </a:r>
            <a:r>
              <a:rPr lang="ru-RU" sz="1600" b="1" dirty="0" smtClean="0">
                <a:solidFill>
                  <a:schemeClr val="accent2"/>
                </a:solidFill>
              </a:rPr>
              <a:t>приостановить определение поставщика </a:t>
            </a:r>
            <a:r>
              <a:rPr lang="ru-RU" sz="1600" dirty="0" smtClean="0">
                <a:solidFill>
                  <a:schemeClr val="accent2"/>
                </a:solidFill>
              </a:rPr>
              <a:t>(подрядчика, исполнителя) в части заключения контракта до рассмотрения жалобы по существу.</a:t>
            </a:r>
          </a:p>
          <a:p>
            <a:pPr algn="ctr"/>
            <a:r>
              <a:rPr lang="ru-RU" sz="1600" dirty="0" smtClean="0">
                <a:solidFill>
                  <a:schemeClr val="accent2"/>
                </a:solidFill>
              </a:rPr>
              <a:t>Решение может быть обжаловано в течение 3 месяцев.</a:t>
            </a: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401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9542"/>
          </a:xfrm>
        </p:spPr>
        <p:txBody>
          <a:bodyPr/>
          <a:lstStyle/>
          <a:p>
            <a:r>
              <a:rPr lang="ru-RU" sz="3200" dirty="0" smtClean="0"/>
              <a:t>Основания возврата жалоб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/>
          <a:lstStyle/>
          <a:p>
            <a:pPr algn="just"/>
            <a:r>
              <a:rPr lang="ru-RU" sz="1600" dirty="0"/>
              <a:t>1) жалоба не соответствует требованиям, установленным статьей 105 ФЗ-44 (жалоба не содержит сведения, предусмотренные ч.8 ст. 105);</a:t>
            </a:r>
          </a:p>
          <a:p>
            <a:pPr algn="just"/>
            <a:r>
              <a:rPr lang="ru-RU" sz="1600" dirty="0"/>
              <a:t>2) жалоба не подписана или жалоба подписана лицом, полномочия которого не подтверждены документами;</a:t>
            </a:r>
          </a:p>
          <a:p>
            <a:pPr algn="just"/>
            <a:r>
              <a:rPr lang="ru-RU" sz="1600" dirty="0"/>
              <a:t>3) жалоба подана по истечении срока, предусмотренного статьей 105 ФЗ-44 (обжалование действий, связанных с заключением контракта, допускается не позднее даты заключения контракта; сроки подачи жалобы установлены частями 3 и 4 статьи105); по истечении указанных сроков обжалование только осуществляется только </a:t>
            </a:r>
            <a:r>
              <a:rPr lang="ru-RU" sz="1600" u="sng" dirty="0"/>
              <a:t>в судебном порядке</a:t>
            </a:r>
          </a:p>
          <a:p>
            <a:pPr algn="just"/>
            <a:r>
              <a:rPr lang="ru-RU" sz="1600" dirty="0"/>
              <a:t>4) по жалобе на те же действия (бездействие) принято решение суда или контрольного органа в сфере закупок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/>
          </a:p>
          <a:p>
            <a:pPr marL="0" indent="0" algn="ctr">
              <a:buNone/>
            </a:pPr>
            <a:r>
              <a:rPr lang="ru-RU" sz="1600" u="sng" dirty="0"/>
              <a:t>Решение о возвращении жалобы может быть обжаловано в судебном порядке.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4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27534"/>
          </a:xfrm>
        </p:spPr>
        <p:txBody>
          <a:bodyPr/>
          <a:lstStyle/>
          <a:p>
            <a:r>
              <a:rPr lang="ru-RU" sz="3200" dirty="0" smtClean="0"/>
              <a:t>Рассмотрение жалобы по существу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104456"/>
          </a:xfrm>
        </p:spPr>
        <p:txBody>
          <a:bodyPr/>
          <a:lstStyle/>
          <a:p>
            <a:pPr algn="just"/>
            <a:r>
              <a:rPr lang="ru-RU" sz="1400" dirty="0"/>
              <a:t>Согласно </a:t>
            </a:r>
            <a:r>
              <a:rPr lang="ru-RU" sz="1400" dirty="0">
                <a:hlinkClick r:id="rId2"/>
              </a:rPr>
              <a:t>ч. 1 ст. 106 ФЗ-44 после подачи жалобы и принятия ее к рассмотрению контрольный орган в течение двух рабочих дней с даты поступления жалобы размещает в  ЕИС информацию о поступлении жалобы и ее содержании, а также направляет уведомления о поступлении жалобы, ее содержании, о месте и времени рассмотрения жалобы.</a:t>
            </a:r>
          </a:p>
          <a:p>
            <a:pPr algn="just"/>
            <a:r>
              <a:rPr lang="ru-RU" sz="1400" dirty="0"/>
              <a:t>Лица, права и законные интересы которых непосредственно затрагиваются в результате рассмотрения жалобы, вправе направить в контрольный орган в сфере закупок возражения на жалобу и участвовать в ее рассмотрении лично или через своих представителей.</a:t>
            </a:r>
          </a:p>
          <a:p>
            <a:pPr algn="just"/>
            <a:r>
              <a:rPr lang="ru-RU" sz="1400" dirty="0">
                <a:hlinkClick r:id="rId3"/>
              </a:rPr>
              <a:t>Возражение на жалобу направляется в контрольный орган в сфере закупок не позднее чем за два рабочих дня до даты рассмотрения жалобы.</a:t>
            </a:r>
          </a:p>
          <a:p>
            <a:pPr algn="just"/>
            <a:r>
              <a:rPr lang="ru-RU" sz="1400" dirty="0"/>
              <a:t>В силу ч. 3 ст. 106  ФЗ-44 контрольный орган обязан рассмотреть жалобу по существу и возражение на жалобу в течение пяти рабочих дней с даты поступления </a:t>
            </a:r>
            <a:r>
              <a:rPr lang="ru-RU" sz="1400" dirty="0" smtClean="0"/>
              <a:t>жалобы. </a:t>
            </a:r>
            <a:endParaRPr lang="ru-RU" sz="1400" dirty="0"/>
          </a:p>
          <a:p>
            <a:pPr algn="just"/>
            <a:r>
              <a:rPr lang="ru-RU" sz="1400" dirty="0"/>
              <a:t>Лица, деяния которых обжалуются, обязаны представить на рассмотрение жалобы по существу документацию о закупке, заявки на участие в определении поставщика (подрядчика, исполнителя), протоколы, предусмотренные </a:t>
            </a:r>
            <a:r>
              <a:rPr lang="ru-RU" sz="1400" dirty="0">
                <a:hlinkClick r:id="rId4"/>
              </a:rPr>
              <a:t>Законом о контрактной системе, аудио-, видеозаписи и иную информацию и документы, составленные в ходе определения поставщика (подрядчика, исполнителя) или аккредитации участника закупки на электронной площадке.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2546"/>
            <a:ext cx="8229600" cy="504056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Изменения ФЗ-44, </a:t>
            </a:r>
            <a:r>
              <a:rPr lang="ru-RU" sz="2400" dirty="0" smtClean="0">
                <a:solidFill>
                  <a:srgbClr val="FF0000"/>
                </a:solidFill>
              </a:rPr>
              <a:t>вступившие </a:t>
            </a:r>
            <a:r>
              <a:rPr lang="ru-RU" sz="2400" dirty="0">
                <a:solidFill>
                  <a:srgbClr val="FF0000"/>
                </a:solidFill>
              </a:rPr>
              <a:t>в силу с 01.07.2018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88432"/>
          </a:xfrm>
        </p:spPr>
        <p:txBody>
          <a:bodyPr/>
          <a:lstStyle/>
          <a:p>
            <a:pPr lvl="2" algn="ctr">
              <a:buNone/>
            </a:pPr>
            <a:r>
              <a:rPr lang="ru-RU" sz="1800" b="1" dirty="0"/>
              <a:t>Новые требования к заявке на участие в аукционе</a:t>
            </a:r>
          </a:p>
          <a:p>
            <a:pPr algn="just"/>
            <a:r>
              <a:rPr lang="ru-RU" sz="1800" dirty="0" smtClean="0"/>
              <a:t>Теперь</a:t>
            </a:r>
            <a:r>
              <a:rPr lang="ru-RU" sz="1800" dirty="0"/>
              <a:t> </a:t>
            </a:r>
            <a:r>
              <a:rPr lang="ru-RU" sz="1800" dirty="0">
                <a:hlinkClick r:id="rId2"/>
              </a:rPr>
              <a:t>первая часть заявки</a:t>
            </a:r>
            <a:r>
              <a:rPr lang="ru-RU" sz="1800" dirty="0"/>
              <a:t> должна содержать:</a:t>
            </a:r>
          </a:p>
          <a:p>
            <a:pPr algn="just" fontAlgn="t">
              <a:buNone/>
            </a:pPr>
            <a:r>
              <a:rPr lang="ru-RU" sz="1800" dirty="0"/>
              <a:t>		1. Согласие на поставку, выполнение работ, оказание услуг (такое согласие будет формироваться на ЭТП);</a:t>
            </a:r>
          </a:p>
          <a:p>
            <a:pPr algn="just" fontAlgn="t">
              <a:buNone/>
            </a:pPr>
            <a:r>
              <a:rPr lang="ru-RU" sz="1800" dirty="0"/>
              <a:t>		2. Наименование страны производства товара, его конкретные показатели, товарный знак (если осуществляется закупка товара или работ/услуг для осуществления которых используется товар).</a:t>
            </a:r>
          </a:p>
          <a:p>
            <a:pPr algn="just" fontAlgn="t">
              <a:buNone/>
            </a:pPr>
            <a:endParaRPr lang="ru-RU" sz="1800" dirty="0"/>
          </a:p>
          <a:p>
            <a:pPr algn="just"/>
            <a:r>
              <a:rPr lang="ru-RU" sz="1800" dirty="0"/>
              <a:t>Вторая часть заявки должна содержать документы, предусмотренные подзаконными актами, принятыми в рамках статьи 14 ФЗ-44 закона. </a:t>
            </a:r>
            <a:r>
              <a:rPr lang="ru-RU" sz="1800" u="sng" dirty="0"/>
              <a:t>В случае отсутствия подтверждающих страну происхождения документов заявка признается содержащей предложения товара из иностранных государств</a:t>
            </a:r>
            <a:r>
              <a:rPr lang="ru-RU" sz="1800" dirty="0"/>
              <a:t>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06994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35920</TotalTime>
  <Words>1760</Words>
  <Application>Microsoft Office PowerPoint</Application>
  <PresentationFormat>Экран (16:9)</PresentationFormat>
  <Paragraphs>308</Paragraphs>
  <Slides>32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Оформление по умолчанию</vt:lpstr>
      <vt:lpstr>Презентация PowerPoint</vt:lpstr>
      <vt:lpstr>Направления работы</vt:lpstr>
      <vt:lpstr>РАССМОТРЕНИЕ ЖАЛОБ   О НАРУШЕНИИ ЗАКОНА О КОНТРАКТНОЙ СИСТЕМЕ</vt:lpstr>
      <vt:lpstr>РАССМОТРЕНИЕ  ЖАЛОБ О НАРУШЕНИИ ЗАКОНА О КОНТРАКТНОЙ СИСТЕМЕ  в 2017 и 2018 гг</vt:lpstr>
      <vt:lpstr>Проведение внеплановых проверок  </vt:lpstr>
      <vt:lpstr>Закупки</vt:lpstr>
      <vt:lpstr>Основания возврата жалоб</vt:lpstr>
      <vt:lpstr>Рассмотрение жалобы по существу</vt:lpstr>
      <vt:lpstr>Изменения ФЗ-44, вступившие в силу с 01.07.2018 года</vt:lpstr>
      <vt:lpstr>Изменения ФЗ-44, вступившие в силу с 01.07.2018 года</vt:lpstr>
      <vt:lpstr>Изменения ФЗ-44, вступившие в силу с 01.07.2018 года</vt:lpstr>
      <vt:lpstr>Изменения ФЗ-44, вступившие в силу с 01.07.2018 года</vt:lpstr>
      <vt:lpstr>Изменения ФЗ-44, вступившие в силу с 01.07.2018 года</vt:lpstr>
      <vt:lpstr>Изменения ФЗ-44, вступившие в силу с 01.07.2018 года</vt:lpstr>
      <vt:lpstr>Изменения ФЗ-44, вступившие в силу с 01.07.2018 года</vt:lpstr>
      <vt:lpstr>Изменения ФЗ-44, вступившие в силу с 01.07.2018 года</vt:lpstr>
      <vt:lpstr>Типичные нарушения Закона о контрактной системе</vt:lpstr>
      <vt:lpstr>Типичные нарушения Закона о контрактной системе</vt:lpstr>
      <vt:lpstr>Изменения ФЗ-223, вступившие в силу с 01.07.2018 года</vt:lpstr>
      <vt:lpstr>Изменения ФЗ-223, вступившие в силу с 01.07.2018 года</vt:lpstr>
      <vt:lpstr>Изменения ФЗ-223, вступившие в силу с 01.07.2018 года</vt:lpstr>
      <vt:lpstr>Изменения ФЗ-223, вступившие в силу с 01.07.2018 года</vt:lpstr>
      <vt:lpstr>Изменения ФЗ-223, вступившие в силу с 01.07.2018 года</vt:lpstr>
      <vt:lpstr>Изменения ФЗ-223, вступившие в силу с 01.07.2018 года</vt:lpstr>
      <vt:lpstr>Изменения ФЗ-223, вступившие в силу с 01.07.2018 года</vt:lpstr>
      <vt:lpstr>Изменения ФЗ-223, вступившие в силу с 01.07.2018 года</vt:lpstr>
      <vt:lpstr> Ведение реестра недобросовестных поставщиков </vt:lpstr>
      <vt:lpstr>Реестр недобросовестных поставщиков</vt:lpstr>
      <vt:lpstr> Основания включения в РНП  </vt:lpstr>
      <vt:lpstr>Односторонний отказ заказчика от исполнения контракта</vt:lpstr>
      <vt:lpstr>Предписания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Шестакова Ирина Сергеевна</cp:lastModifiedBy>
  <cp:revision>1303</cp:revision>
  <cp:lastPrinted>2018-06-21T08:39:08Z</cp:lastPrinted>
  <dcterms:created xsi:type="dcterms:W3CDTF">2012-02-14T15:20:51Z</dcterms:created>
  <dcterms:modified xsi:type="dcterms:W3CDTF">2018-09-25T17:43:57Z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